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524" showSpecialPlsOnTitleSld="0" strictFirstAndLastChars="0" embedTrueTypeFonts="1" saveSubsetFonts="1" autoCompressPictures="0">
  <p:sldMasterIdLst>
    <p:sldMasterId id="2147483710" r:id="rId1"/>
  </p:sldMasterIdLst>
  <p:notesMasterIdLst>
    <p:notesMasterId r:id="rId9"/>
  </p:notesMasterIdLst>
  <p:handoutMasterIdLst>
    <p:handoutMasterId r:id="rId10"/>
  </p:handoutMasterIdLst>
  <p:sldIdLst>
    <p:sldId id="3745" r:id="rId2"/>
    <p:sldId id="3746" r:id="rId3"/>
    <p:sldId id="3747" r:id="rId4"/>
    <p:sldId id="3749" r:id="rId5"/>
    <p:sldId id="3748" r:id="rId6"/>
    <p:sldId id="3752" r:id="rId7"/>
    <p:sldId id="375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F0302020204030204" pitchFamily="34" charset="0"/>
      <p:regular r:id="rId19"/>
      <p:italic r:id="rId20"/>
    </p:embeddedFont>
    <p:embeddedFont>
      <p:font typeface="Roboto Slab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150" userDrawn="1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93548"/>
    <a:srgbClr val="B2B2B2"/>
    <a:srgbClr val="FFFFFF"/>
    <a:srgbClr val="EAEAEA"/>
    <a:srgbClr val="F8F8F8"/>
    <a:srgbClr val="969696"/>
    <a:srgbClr val="5F5F5F"/>
    <a:srgbClr val="FCD104"/>
    <a:srgbClr val="9D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6807" autoAdjust="0"/>
  </p:normalViewPr>
  <p:slideViewPr>
    <p:cSldViewPr snapToGrid="0">
      <p:cViewPr varScale="1">
        <p:scale>
          <a:sx n="154" d="100"/>
          <a:sy n="154" d="100"/>
        </p:scale>
        <p:origin x="208" y="272"/>
      </p:cViewPr>
      <p:guideLst>
        <p:guide pos="4150"/>
        <p:guide orient="horz" pos="1620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7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259B-1C83-4529-A8D9-7138CBE397BB}" type="datetimeFigureOut">
              <a:rPr lang="de-DE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08.05.24</a:t>
            </a:fld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529B-DD58-424C-B234-C9B16E98F3E5}" type="slidenum">
              <a:rPr lang="de-DE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‹N›</a:t>
            </a:fld>
            <a:endParaRPr lang="de-D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1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6964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intergrundBild" hidden="1">
            <a:extLst>
              <a:ext uri="{FF2B5EF4-FFF2-40B4-BE49-F238E27FC236}">
                <a16:creationId xmlns:a16="http://schemas.microsoft.com/office/drawing/2014/main" id="{0F9497BD-91F5-4654-8987-490605006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2211"/>
            <a:ext cx="573282" cy="322471"/>
          </a:xfrm>
          <a:prstGeom prst="rect">
            <a:avLst/>
          </a:prstGeom>
        </p:spPr>
      </p:pic>
      <p:sp>
        <p:nvSpPr>
          <p:cNvPr id="12" name="HintergrundBildLight">
            <a:extLst>
              <a:ext uri="{FF2B5EF4-FFF2-40B4-BE49-F238E27FC236}">
                <a16:creationId xmlns:a16="http://schemas.microsoft.com/office/drawing/2014/main" id="{89BC0AB7-816C-406E-A842-0CDF02A924F9}"/>
              </a:ext>
            </a:extLst>
          </p:cNvPr>
          <p:cNvSpPr/>
          <p:nvPr userDrawn="1"/>
        </p:nvSpPr>
        <p:spPr>
          <a:xfrm>
            <a:off x="1" y="-4571"/>
            <a:ext cx="9144000" cy="51480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Logo_Oben_Rechts">
            <a:extLst>
              <a:ext uri="{FF2B5EF4-FFF2-40B4-BE49-F238E27FC236}">
                <a16:creationId xmlns:a16="http://schemas.microsoft.com/office/drawing/2014/main" id="{9FCB880E-C028-4C85-A738-ADB5E413F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99" y="179479"/>
            <a:ext cx="974684" cy="142992"/>
          </a:xfrm>
          <a:prstGeom prst="rect">
            <a:avLst/>
          </a:prstGeom>
        </p:spPr>
      </p:pic>
      <p:sp>
        <p:nvSpPr>
          <p:cNvPr id="5" name="EinfarbigerHintergrund">
            <a:extLst>
              <a:ext uri="{FF2B5EF4-FFF2-40B4-BE49-F238E27FC236}">
                <a16:creationId xmlns:a16="http://schemas.microsoft.com/office/drawing/2014/main" id="{CD146B50-E685-44F8-8579-64DBFE9717B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2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Bild" hidden="1">
            <a:extLst>
              <a:ext uri="{FF2B5EF4-FFF2-40B4-BE49-F238E27FC236}">
                <a16:creationId xmlns:a16="http://schemas.microsoft.com/office/drawing/2014/main" id="{F55ABCA0-9C26-416B-A841-01A494274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2211"/>
            <a:ext cx="573282" cy="322471"/>
          </a:xfrm>
          <a:prstGeom prst="rect">
            <a:avLst/>
          </a:prstGeom>
        </p:spPr>
      </p:pic>
      <p:sp>
        <p:nvSpPr>
          <p:cNvPr id="12" name="HintergrundBildLight">
            <a:extLst>
              <a:ext uri="{FF2B5EF4-FFF2-40B4-BE49-F238E27FC236}">
                <a16:creationId xmlns:a16="http://schemas.microsoft.com/office/drawing/2014/main" id="{89BC0AB7-816C-406E-A842-0CDF02A924F9}"/>
              </a:ext>
            </a:extLst>
          </p:cNvPr>
          <p:cNvSpPr/>
          <p:nvPr userDrawn="1"/>
        </p:nvSpPr>
        <p:spPr>
          <a:xfrm>
            <a:off x="3413295" y="-4571"/>
            <a:ext cx="5730705" cy="514807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Logo_Oben_Rechts">
            <a:extLst>
              <a:ext uri="{FF2B5EF4-FFF2-40B4-BE49-F238E27FC236}">
                <a16:creationId xmlns:a16="http://schemas.microsoft.com/office/drawing/2014/main" id="{9FCB880E-C028-4C85-A738-ADB5E413F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99" y="179479"/>
            <a:ext cx="974684" cy="142992"/>
          </a:xfrm>
          <a:prstGeom prst="rect">
            <a:avLst/>
          </a:prstGeom>
        </p:spPr>
      </p:pic>
      <p:sp>
        <p:nvSpPr>
          <p:cNvPr id="5" name="EinfarbigerHintergrund">
            <a:extLst>
              <a:ext uri="{FF2B5EF4-FFF2-40B4-BE49-F238E27FC236}">
                <a16:creationId xmlns:a16="http://schemas.microsoft.com/office/drawing/2014/main" id="{CD146B50-E685-44F8-8579-64DBFE9717B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Kommentar"/>
          <p:cNvSpPr>
            <a:spLocks noGrp="1"/>
          </p:cNvSpPr>
          <p:nvPr>
            <p:ph type="body" sz="quarter" idx="10"/>
          </p:nvPr>
        </p:nvSpPr>
        <p:spPr>
          <a:xfrm>
            <a:off x="428625" y="2986088"/>
            <a:ext cx="2547938" cy="1296987"/>
          </a:xfrm>
          <a:prstGeom prst="rect">
            <a:avLst/>
          </a:prstGeom>
        </p:spPr>
        <p:txBody>
          <a:bodyPr/>
          <a:lstStyle>
            <a:lvl1pPr>
              <a:defRPr lang="de-DE" sz="800" b="0" i="0" u="none" strike="noStrike" cap="none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Arial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54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Bild" hidden="1">
            <a:extLst>
              <a:ext uri="{FF2B5EF4-FFF2-40B4-BE49-F238E27FC236}">
                <a16:creationId xmlns:a16="http://schemas.microsoft.com/office/drawing/2014/main" id="{873BECDB-1EAE-4C29-9055-770BCECDB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2211"/>
            <a:ext cx="573282" cy="322471"/>
          </a:xfrm>
          <a:prstGeom prst="rect">
            <a:avLst/>
          </a:prstGeom>
        </p:spPr>
      </p:pic>
      <p:sp>
        <p:nvSpPr>
          <p:cNvPr id="12" name="HintergrundBildLight">
            <a:extLst>
              <a:ext uri="{FF2B5EF4-FFF2-40B4-BE49-F238E27FC236}">
                <a16:creationId xmlns:a16="http://schemas.microsoft.com/office/drawing/2014/main" id="{89BC0AB7-816C-406E-A842-0CDF02A924F9}"/>
              </a:ext>
            </a:extLst>
          </p:cNvPr>
          <p:cNvSpPr/>
          <p:nvPr userDrawn="1"/>
        </p:nvSpPr>
        <p:spPr>
          <a:xfrm>
            <a:off x="2764303" y="-4571"/>
            <a:ext cx="6379698" cy="514807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Logo_Oben_Rechts">
            <a:extLst>
              <a:ext uri="{FF2B5EF4-FFF2-40B4-BE49-F238E27FC236}">
                <a16:creationId xmlns:a16="http://schemas.microsoft.com/office/drawing/2014/main" id="{9FCB880E-C028-4C85-A738-ADB5E413F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99" y="179479"/>
            <a:ext cx="974684" cy="142992"/>
          </a:xfrm>
          <a:prstGeom prst="rect">
            <a:avLst/>
          </a:prstGeom>
        </p:spPr>
      </p:pic>
      <p:sp>
        <p:nvSpPr>
          <p:cNvPr id="5" name="EinfarbigerHintergrund">
            <a:extLst>
              <a:ext uri="{FF2B5EF4-FFF2-40B4-BE49-F238E27FC236}">
                <a16:creationId xmlns:a16="http://schemas.microsoft.com/office/drawing/2014/main" id="{CD146B50-E685-44F8-8579-64DBFE9717B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>
          <a:xfrm>
            <a:off x="428625" y="2986088"/>
            <a:ext cx="1978673" cy="1296987"/>
          </a:xfrm>
          <a:prstGeom prst="rect">
            <a:avLst/>
          </a:prstGeom>
        </p:spPr>
        <p:txBody>
          <a:bodyPr/>
          <a:lstStyle>
            <a:lvl1pPr>
              <a:defRPr lang="de-DE" sz="800" b="0" i="0" u="none" strike="noStrike" cap="none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Arial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Bild" hidden="1">
            <a:extLst>
              <a:ext uri="{FF2B5EF4-FFF2-40B4-BE49-F238E27FC236}">
                <a16:creationId xmlns:a16="http://schemas.microsoft.com/office/drawing/2014/main" id="{873BECDB-1EAE-4C29-9055-770BCECDB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2211"/>
            <a:ext cx="573282" cy="322471"/>
          </a:xfrm>
          <a:prstGeom prst="rect">
            <a:avLst/>
          </a:prstGeom>
        </p:spPr>
      </p:pic>
      <p:sp>
        <p:nvSpPr>
          <p:cNvPr id="12" name="HintergrundBildLight">
            <a:extLst>
              <a:ext uri="{FF2B5EF4-FFF2-40B4-BE49-F238E27FC236}">
                <a16:creationId xmlns:a16="http://schemas.microsoft.com/office/drawing/2014/main" id="{89BC0AB7-816C-406E-A842-0CDF02A924F9}"/>
              </a:ext>
            </a:extLst>
          </p:cNvPr>
          <p:cNvSpPr/>
          <p:nvPr userDrawn="1"/>
        </p:nvSpPr>
        <p:spPr>
          <a:xfrm>
            <a:off x="1463040" y="-4571"/>
            <a:ext cx="7680961" cy="514807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Logo_Oben_Rechts">
            <a:extLst>
              <a:ext uri="{FF2B5EF4-FFF2-40B4-BE49-F238E27FC236}">
                <a16:creationId xmlns:a16="http://schemas.microsoft.com/office/drawing/2014/main" id="{9FCB880E-C028-4C85-A738-ADB5E413F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99" y="179479"/>
            <a:ext cx="974684" cy="142992"/>
          </a:xfrm>
          <a:prstGeom prst="rect">
            <a:avLst/>
          </a:prstGeom>
        </p:spPr>
      </p:pic>
      <p:sp>
        <p:nvSpPr>
          <p:cNvPr id="5" name="EinfarbigerHintergrund">
            <a:extLst>
              <a:ext uri="{FF2B5EF4-FFF2-40B4-BE49-F238E27FC236}">
                <a16:creationId xmlns:a16="http://schemas.microsoft.com/office/drawing/2014/main" id="{CD146B50-E685-44F8-8579-64DBFE9717B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BF4DDE-7A77-422B-9903-23364C3247DE}"/>
              </a:ext>
            </a:extLst>
          </p:cNvPr>
          <p:cNvSpPr txBox="1"/>
          <p:nvPr/>
        </p:nvSpPr>
        <p:spPr>
          <a:xfrm>
            <a:off x="8283039" y="4844125"/>
            <a:ext cx="385948" cy="221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r"/>
            <a:endParaRPr lang="de-DE" sz="10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77458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1" r:id="rId2"/>
    <p:sldLayoutId id="2147483712" r:id="rId3"/>
    <p:sldLayoutId id="214748371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chemeClr val="bg1"/>
          </a:solidFill>
          <a:latin typeface="+mj-lt"/>
          <a:ea typeface="Roboto" panose="02000000000000000000" pitchFamily="2" charset="0"/>
          <a:cs typeface="Roboto" panose="02000000000000000000" pitchFamily="2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i="0" u="none" strike="noStrike" cap="none">
          <a:solidFill>
            <a:schemeClr val="bg1"/>
          </a:solidFill>
          <a:latin typeface="+mj-lt"/>
          <a:ea typeface="Roboto" panose="02000000000000000000" pitchFamily="2" charset="0"/>
          <a:cs typeface="Roboto" panose="02000000000000000000" pitchFamily="2" charset="0"/>
          <a:sym typeface="Arial"/>
        </a:defRPr>
      </a:lvl1pPr>
      <a:lvl2pPr marL="265106" marR="0" lvl="1" indent="-265106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600" b="0" i="0" u="none" strike="noStrike" cap="none">
          <a:solidFill>
            <a:schemeClr val="bg1"/>
          </a:solidFill>
          <a:latin typeface="+mj-lt"/>
          <a:ea typeface="Roboto" panose="02000000000000000000" pitchFamily="2" charset="0"/>
          <a:cs typeface="Roboto" panose="02000000000000000000" pitchFamily="2" charset="0"/>
          <a:sym typeface="Arial"/>
        </a:defRPr>
      </a:lvl2pPr>
      <a:lvl3pPr marR="0" lvl="2" algn="l" defTabSz="538150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chemeClr val="bg1"/>
          </a:solidFill>
          <a:latin typeface="+mj-lt"/>
          <a:ea typeface="Roboto" panose="02000000000000000000" pitchFamily="2" charset="0"/>
          <a:cs typeface="Roboto" panose="02000000000000000000" pitchFamily="2" charset="0"/>
          <a:sym typeface="Arial"/>
        </a:defRPr>
      </a:lvl3pPr>
      <a:lvl4pPr marR="0" lvl="3" algn="l" defTabSz="450839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chemeClr val="bg1"/>
          </a:solidFill>
          <a:latin typeface="+mj-lt"/>
          <a:ea typeface="Roboto" panose="02000000000000000000" pitchFamily="2" charset="0"/>
          <a:cs typeface="Roboto" panose="02000000000000000000" pitchFamily="2" charset="0"/>
          <a:sym typeface="Arial"/>
        </a:defRPr>
      </a:lvl4pPr>
      <a:lvl5pPr marR="0" lvl="4" algn="l" defTabSz="763569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chemeClr val="bg1"/>
          </a:solidFill>
          <a:latin typeface="+mj-lt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 userDrawn="1">
          <p15:clr>
            <a:srgbClr val="F26B43"/>
          </p15:clr>
        </p15:guide>
        <p15:guide id="2" orient="horz" pos="94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orient="horz" pos="1030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6.jpg"/><Relationship Id="rId12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3.jpg"/><Relationship Id="rId5" Type="http://schemas.openxmlformats.org/officeDocument/2006/relationships/image" Target="../media/image10.jpg"/><Relationship Id="rId10" Type="http://schemas.openxmlformats.org/officeDocument/2006/relationships/image" Target="../media/image18.jpg"/><Relationship Id="rId4" Type="http://schemas.openxmlformats.org/officeDocument/2006/relationships/image" Target="../media/image11.jpg"/><Relationship Id="rId9" Type="http://schemas.openxmlformats.org/officeDocument/2006/relationships/image" Target="../media/image17.jp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134474600022302/posts/1326628207473596" TargetMode="External"/><Relationship Id="rId13" Type="http://schemas.openxmlformats.org/officeDocument/2006/relationships/hyperlink" Target="https://www.facebook.com/767529138491406/posts/855930236317962" TargetMode="External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" Type="http://schemas.openxmlformats.org/officeDocument/2006/relationships/hyperlink" Target="https://www.facebook.com/767529138491406/posts/871115971466055" TargetMode="External"/><Relationship Id="rId21" Type="http://schemas.openxmlformats.org/officeDocument/2006/relationships/image" Target="../media/image24.jpg"/><Relationship Id="rId7" Type="http://schemas.openxmlformats.org/officeDocument/2006/relationships/hyperlink" Target="https://www.facebook.com/767529138491406/posts/895674922343493" TargetMode="External"/><Relationship Id="rId12" Type="http://schemas.openxmlformats.org/officeDocument/2006/relationships/hyperlink" Target="http://www.facebook.com/134474600022302/posts/1347522132050870" TargetMode="External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2" Type="http://schemas.openxmlformats.org/officeDocument/2006/relationships/hyperlink" Target="https://www.facebook.com/767529138491406/posts/887000333210952" TargetMode="External"/><Relationship Id="rId16" Type="http://schemas.openxmlformats.org/officeDocument/2006/relationships/hyperlink" Target="https://www.facebook.com/634150358757374/posts/786419636863778" TargetMode="External"/><Relationship Id="rId20" Type="http://schemas.openxmlformats.org/officeDocument/2006/relationships/image" Target="../media/image23.jpg"/><Relationship Id="rId29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134474600022302/posts/1346355875500829" TargetMode="External"/><Relationship Id="rId11" Type="http://schemas.openxmlformats.org/officeDocument/2006/relationships/hyperlink" Target="https://www.facebook.com/767529138491406/posts/856004012977251" TargetMode="External"/><Relationship Id="rId24" Type="http://schemas.openxmlformats.org/officeDocument/2006/relationships/image" Target="../media/image27.jpg"/><Relationship Id="rId5" Type="http://schemas.openxmlformats.org/officeDocument/2006/relationships/hyperlink" Target="https://www.facebook.com/637394728421884/posts/734836402011049" TargetMode="External"/><Relationship Id="rId15" Type="http://schemas.openxmlformats.org/officeDocument/2006/relationships/hyperlink" Target="https://www.facebook.com/767529138491406/posts/905420838035568" TargetMode="External"/><Relationship Id="rId23" Type="http://schemas.openxmlformats.org/officeDocument/2006/relationships/image" Target="../media/image26.jpg"/><Relationship Id="rId28" Type="http://schemas.openxmlformats.org/officeDocument/2006/relationships/image" Target="../media/image7.jpg"/><Relationship Id="rId10" Type="http://schemas.openxmlformats.org/officeDocument/2006/relationships/hyperlink" Target="http://www.facebook.com/134474600022302/posts/1328923717244045" TargetMode="External"/><Relationship Id="rId19" Type="http://schemas.openxmlformats.org/officeDocument/2006/relationships/image" Target="../media/image22.jpg"/><Relationship Id="rId4" Type="http://schemas.openxmlformats.org/officeDocument/2006/relationships/hyperlink" Target="http://www.facebook.com/134474600022302/posts/1343911492411934" TargetMode="External"/><Relationship Id="rId9" Type="http://schemas.openxmlformats.org/officeDocument/2006/relationships/hyperlink" Target="https://www.facebook.com/767529138491406/posts/856001792977473" TargetMode="External"/><Relationship Id="rId14" Type="http://schemas.openxmlformats.org/officeDocument/2006/relationships/hyperlink" Target="https://www.facebook.com/767529138491406/posts/863653765545609" TargetMode="External"/><Relationship Id="rId22" Type="http://schemas.openxmlformats.org/officeDocument/2006/relationships/image" Target="../media/image25.jpg"/><Relationship Id="rId27" Type="http://schemas.openxmlformats.org/officeDocument/2006/relationships/image" Target="../media/image3.jp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41.png"/><Relationship Id="rId3" Type="http://schemas.openxmlformats.org/officeDocument/2006/relationships/image" Target="../media/image40.jpg"/><Relationship Id="rId7" Type="http://schemas.openxmlformats.org/officeDocument/2006/relationships/image" Target="../media/image35.jpg"/><Relationship Id="rId12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11" Type="http://schemas.openxmlformats.org/officeDocument/2006/relationships/image" Target="../media/image44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42.jpg"/><Relationship Id="rId9" Type="http://schemas.openxmlformats.org/officeDocument/2006/relationships/image" Target="../media/image38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ntegrundBild-Transparenz">
            <a:extLst>
              <a:ext uri="{FF2B5EF4-FFF2-40B4-BE49-F238E27FC236}">
                <a16:creationId xmlns:a16="http://schemas.microsoft.com/office/drawing/2014/main" id="{D69256B8-B022-40C1-B643-A01FBA550730}"/>
              </a:ext>
            </a:extLst>
          </p:cNvPr>
          <p:cNvSpPr/>
          <p:nvPr/>
        </p:nvSpPr>
        <p:spPr>
          <a:xfrm>
            <a:off x="2764302" y="-4571"/>
            <a:ext cx="6379698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intergrundfarbe">
            <a:extLst>
              <a:ext uri="{FF2B5EF4-FFF2-40B4-BE49-F238E27FC236}">
                <a16:creationId xmlns:a16="http://schemas.microsoft.com/office/drawing/2014/main" id="{EEDF3CF0-B617-4106-B07C-5B610CC98E60}"/>
              </a:ext>
            </a:extLst>
          </p:cNvPr>
          <p:cNvSpPr/>
          <p:nvPr/>
        </p:nvSpPr>
        <p:spPr>
          <a:xfrm>
            <a:off x="2764302" y="0"/>
            <a:ext cx="6388679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FPK_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56972"/>
              </p:ext>
            </p:extLst>
          </p:nvPr>
        </p:nvGraphicFramePr>
        <p:xfrm>
          <a:off x="3166615" y="806829"/>
          <a:ext cx="5986365" cy="3642117"/>
        </p:xfrm>
        <a:graphic>
          <a:graphicData uri="http://schemas.openxmlformats.org/drawingml/2006/table">
            <a:tbl>
              <a:tblPr firstCol="1" lastRow="1" bandRow="1">
                <a:effectLst/>
                <a:tableStyleId>{00A15C55-8517-42AA-B614-E9B94910E393}</a:tableStyleId>
              </a:tblPr>
              <a:tblGrid>
                <a:gridCol w="419810">
                  <a:extLst>
                    <a:ext uri="{9D8B030D-6E8A-4147-A177-3AD203B41FA5}">
                      <a16:colId xmlns:a16="http://schemas.microsoft.com/office/drawing/2014/main" val="3049090475"/>
                    </a:ext>
                  </a:extLst>
                </a:gridCol>
                <a:gridCol w="105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550"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FANS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POSTS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REACTIONS, COMMENTS &amp; SHARES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 GROWTH (ABSOLUTE)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Mulino Bianco</a:t>
                      </a: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879k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lvl="2"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Wasa (CA)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-1.1k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Misura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-343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TUC (IT)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-512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Gran Pavesi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-438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Piadina Loriana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-139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7263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Galbusera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0912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Morato Pane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104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78339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Fiorentini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77507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 Marco - Taste Different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8496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Pinsami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597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50312"/>
                  </a:ext>
                </a:extLst>
              </a:tr>
            </a:tbl>
          </a:graphicData>
        </a:graphic>
      </p:graphicFrame>
      <p:sp>
        <p:nvSpPr>
          <p:cNvPr id="4" name="Textfield_Datum">
            <a:extLst>
              <a:ext uri="{FF2B5EF4-FFF2-40B4-BE49-F238E27FC236}">
                <a16:creationId xmlns:a16="http://schemas.microsoft.com/office/drawing/2014/main" id="{DDF4CF1D-E7C2-4EA8-AB3E-904170E5CFE8}"/>
              </a:ext>
            </a:extLst>
          </p:cNvPr>
          <p:cNvSpPr txBox="1">
            <a:spLocks/>
          </p:cNvSpPr>
          <p:nvPr/>
        </p:nvSpPr>
        <p:spPr>
          <a:xfrm>
            <a:off x="5323841" y="56191"/>
            <a:ext cx="3761056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  <p:sp>
        <p:nvSpPr>
          <p:cNvPr id="7" name="Logo1">
            <a:extLst>
              <a:ext uri="{FF2B5EF4-FFF2-40B4-BE49-F238E27FC236}">
                <a16:creationId xmlns:a16="http://schemas.microsoft.com/office/drawing/2014/main" id="{3C615B0D-81CF-43B5-8C8B-7D85CC8E69B4}"/>
              </a:ext>
            </a:extLst>
          </p:cNvPr>
          <p:cNvSpPr/>
          <p:nvPr/>
        </p:nvSpPr>
        <p:spPr>
          <a:xfrm>
            <a:off x="3358999" y="1345085"/>
            <a:ext cx="183660" cy="1836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Logo2">
            <a:extLst>
              <a:ext uri="{FF2B5EF4-FFF2-40B4-BE49-F238E27FC236}">
                <a16:creationId xmlns:a16="http://schemas.microsoft.com/office/drawing/2014/main" id="{64F57540-C91C-4EAB-8451-D58007B34302}"/>
              </a:ext>
            </a:extLst>
          </p:cNvPr>
          <p:cNvSpPr/>
          <p:nvPr/>
        </p:nvSpPr>
        <p:spPr>
          <a:xfrm>
            <a:off x="3358999" y="1638460"/>
            <a:ext cx="183660" cy="183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Logo3">
            <a:extLst>
              <a:ext uri="{FF2B5EF4-FFF2-40B4-BE49-F238E27FC236}">
                <a16:creationId xmlns:a16="http://schemas.microsoft.com/office/drawing/2014/main" id="{C01D0215-7436-4724-B6ED-46EEDA33CD36}"/>
              </a:ext>
            </a:extLst>
          </p:cNvPr>
          <p:cNvSpPr/>
          <p:nvPr/>
        </p:nvSpPr>
        <p:spPr>
          <a:xfrm>
            <a:off x="3358999" y="1919553"/>
            <a:ext cx="183660" cy="1836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Logo4">
            <a:extLst>
              <a:ext uri="{FF2B5EF4-FFF2-40B4-BE49-F238E27FC236}">
                <a16:creationId xmlns:a16="http://schemas.microsoft.com/office/drawing/2014/main" id="{62BCDF17-36B5-4D08-9527-B94F581FD010}"/>
              </a:ext>
            </a:extLst>
          </p:cNvPr>
          <p:cNvSpPr/>
          <p:nvPr/>
        </p:nvSpPr>
        <p:spPr>
          <a:xfrm>
            <a:off x="3358999" y="2207786"/>
            <a:ext cx="183660" cy="1836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Logo5">
            <a:extLst>
              <a:ext uri="{FF2B5EF4-FFF2-40B4-BE49-F238E27FC236}">
                <a16:creationId xmlns:a16="http://schemas.microsoft.com/office/drawing/2014/main" id="{EB04658B-523C-4AFA-BE69-CDEE48D7E9F6}"/>
              </a:ext>
            </a:extLst>
          </p:cNvPr>
          <p:cNvSpPr/>
          <p:nvPr/>
        </p:nvSpPr>
        <p:spPr>
          <a:xfrm>
            <a:off x="3358999" y="2491252"/>
            <a:ext cx="183660" cy="183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Logo6">
            <a:extLst>
              <a:ext uri="{FF2B5EF4-FFF2-40B4-BE49-F238E27FC236}">
                <a16:creationId xmlns:a16="http://schemas.microsoft.com/office/drawing/2014/main" id="{CB6C9A3F-819D-4800-B2FA-97888CFB1C7F}"/>
              </a:ext>
            </a:extLst>
          </p:cNvPr>
          <p:cNvSpPr/>
          <p:nvPr/>
        </p:nvSpPr>
        <p:spPr>
          <a:xfrm>
            <a:off x="3358999" y="2777110"/>
            <a:ext cx="183660" cy="1836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Logo7">
            <a:extLst>
              <a:ext uri="{FF2B5EF4-FFF2-40B4-BE49-F238E27FC236}">
                <a16:creationId xmlns:a16="http://schemas.microsoft.com/office/drawing/2014/main" id="{CA13BAE8-5842-4389-8C31-4AE25711A28C}"/>
              </a:ext>
            </a:extLst>
          </p:cNvPr>
          <p:cNvSpPr/>
          <p:nvPr/>
        </p:nvSpPr>
        <p:spPr>
          <a:xfrm>
            <a:off x="3358999" y="3060348"/>
            <a:ext cx="183660" cy="1836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Logo8">
            <a:extLst>
              <a:ext uri="{FF2B5EF4-FFF2-40B4-BE49-F238E27FC236}">
                <a16:creationId xmlns:a16="http://schemas.microsoft.com/office/drawing/2014/main" id="{DC9A8C34-385F-4298-886C-F9344F29E0A5}"/>
              </a:ext>
            </a:extLst>
          </p:cNvPr>
          <p:cNvSpPr/>
          <p:nvPr/>
        </p:nvSpPr>
        <p:spPr>
          <a:xfrm>
            <a:off x="3358999" y="3343861"/>
            <a:ext cx="183660" cy="1836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Logo9">
            <a:extLst>
              <a:ext uri="{FF2B5EF4-FFF2-40B4-BE49-F238E27FC236}">
                <a16:creationId xmlns:a16="http://schemas.microsoft.com/office/drawing/2014/main" id="{57C3C41E-C067-4C2F-9171-332D8BC7125F}"/>
              </a:ext>
            </a:extLst>
          </p:cNvPr>
          <p:cNvSpPr/>
          <p:nvPr/>
        </p:nvSpPr>
        <p:spPr>
          <a:xfrm>
            <a:off x="3358999" y="3625823"/>
            <a:ext cx="183660" cy="18366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Logo10">
            <a:extLst>
              <a:ext uri="{FF2B5EF4-FFF2-40B4-BE49-F238E27FC236}">
                <a16:creationId xmlns:a16="http://schemas.microsoft.com/office/drawing/2014/main" id="{4A9DDEE5-72D0-4563-AAF9-7B341234A5E2}"/>
              </a:ext>
            </a:extLst>
          </p:cNvPr>
          <p:cNvSpPr/>
          <p:nvPr/>
        </p:nvSpPr>
        <p:spPr>
          <a:xfrm>
            <a:off x="3358999" y="3912547"/>
            <a:ext cx="183660" cy="18366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Logo11">
            <a:extLst>
              <a:ext uri="{FF2B5EF4-FFF2-40B4-BE49-F238E27FC236}">
                <a16:creationId xmlns:a16="http://schemas.microsoft.com/office/drawing/2014/main" id="{3D5FFF49-6216-44C7-9274-EADCE3797C3D}"/>
              </a:ext>
            </a:extLst>
          </p:cNvPr>
          <p:cNvSpPr/>
          <p:nvPr/>
        </p:nvSpPr>
        <p:spPr>
          <a:xfrm>
            <a:off x="3358999" y="4199961"/>
            <a:ext cx="183660" cy="18366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ield_Seitennummer">
            <a:extLst>
              <a:ext uri="{FF2B5EF4-FFF2-40B4-BE49-F238E27FC236}">
                <a16:creationId xmlns:a16="http://schemas.microsoft.com/office/drawing/2014/main" id="{EBAD5F68-6B73-48CE-8A6B-8217656DA2B0}"/>
              </a:ext>
            </a:extLst>
          </p:cNvPr>
          <p:cNvSpPr txBox="1"/>
          <p:nvPr/>
        </p:nvSpPr>
        <p:spPr>
          <a:xfrm>
            <a:off x="8852100" y="4836360"/>
            <a:ext cx="289560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8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pic>
        <p:nvPicPr>
          <p:cNvPr id="21" name="NetworkLogo1">
            <a:extLst>
              <a:ext uri="{FF2B5EF4-FFF2-40B4-BE49-F238E27FC236}">
                <a16:creationId xmlns:a16="http://schemas.microsoft.com/office/drawing/2014/main" id="{BF492288-6EC8-4DBF-8FC6-F928A7EBB4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397435"/>
            <a:ext cx="78960" cy="78960"/>
          </a:xfrm>
          <a:prstGeom prst="rect">
            <a:avLst/>
          </a:prstGeom>
        </p:spPr>
      </p:pic>
      <p:pic>
        <p:nvPicPr>
          <p:cNvPr id="22" name="NetworkLogo2">
            <a:extLst>
              <a:ext uri="{FF2B5EF4-FFF2-40B4-BE49-F238E27FC236}">
                <a16:creationId xmlns:a16="http://schemas.microsoft.com/office/drawing/2014/main" id="{A3854FB7-D2F3-46E8-99E6-4D2ACF0C76E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687589"/>
            <a:ext cx="78960" cy="78960"/>
          </a:xfrm>
          <a:prstGeom prst="rect">
            <a:avLst/>
          </a:prstGeom>
        </p:spPr>
      </p:pic>
      <p:pic>
        <p:nvPicPr>
          <p:cNvPr id="23" name="NetworkLogo3">
            <a:extLst>
              <a:ext uri="{FF2B5EF4-FFF2-40B4-BE49-F238E27FC236}">
                <a16:creationId xmlns:a16="http://schemas.microsoft.com/office/drawing/2014/main" id="{0AB9C0B5-EB96-41CC-8E6A-552C4A35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971903"/>
            <a:ext cx="78960" cy="78960"/>
          </a:xfrm>
          <a:prstGeom prst="rect">
            <a:avLst/>
          </a:prstGeom>
        </p:spPr>
      </p:pic>
      <p:pic>
        <p:nvPicPr>
          <p:cNvPr id="24" name="NetworkLogo4">
            <a:extLst>
              <a:ext uri="{FF2B5EF4-FFF2-40B4-BE49-F238E27FC236}">
                <a16:creationId xmlns:a16="http://schemas.microsoft.com/office/drawing/2014/main" id="{3C7D83FC-9ED6-4C08-A98B-E1141EA495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256217"/>
            <a:ext cx="78960" cy="78960"/>
          </a:xfrm>
          <a:prstGeom prst="rect">
            <a:avLst/>
          </a:prstGeom>
        </p:spPr>
      </p:pic>
      <p:pic>
        <p:nvPicPr>
          <p:cNvPr id="25" name="NetworkLogo5">
            <a:extLst>
              <a:ext uri="{FF2B5EF4-FFF2-40B4-BE49-F238E27FC236}">
                <a16:creationId xmlns:a16="http://schemas.microsoft.com/office/drawing/2014/main" id="{C75D1A3B-5A09-493D-A28C-2C8DB637B4E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552483"/>
            <a:ext cx="78960" cy="78960"/>
          </a:xfrm>
          <a:prstGeom prst="rect">
            <a:avLst/>
          </a:prstGeom>
        </p:spPr>
      </p:pic>
      <p:pic>
        <p:nvPicPr>
          <p:cNvPr id="26" name="NetworkLogo6">
            <a:extLst>
              <a:ext uri="{FF2B5EF4-FFF2-40B4-BE49-F238E27FC236}">
                <a16:creationId xmlns:a16="http://schemas.microsoft.com/office/drawing/2014/main" id="{1BF69F2F-9B90-4EC9-9849-CE6358855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823803"/>
            <a:ext cx="78960" cy="78960"/>
          </a:xfrm>
          <a:prstGeom prst="rect">
            <a:avLst/>
          </a:prstGeom>
        </p:spPr>
      </p:pic>
      <p:pic>
        <p:nvPicPr>
          <p:cNvPr id="27" name="NetworkLogo7">
            <a:extLst>
              <a:ext uri="{FF2B5EF4-FFF2-40B4-BE49-F238E27FC236}">
                <a16:creationId xmlns:a16="http://schemas.microsoft.com/office/drawing/2014/main" id="{AD9E27D2-0255-43A6-B9A5-7515E0E36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113771"/>
            <a:ext cx="78960" cy="78960"/>
          </a:xfrm>
          <a:prstGeom prst="rect">
            <a:avLst/>
          </a:prstGeom>
        </p:spPr>
      </p:pic>
      <p:pic>
        <p:nvPicPr>
          <p:cNvPr id="28" name="NetworkLogo8">
            <a:extLst>
              <a:ext uri="{FF2B5EF4-FFF2-40B4-BE49-F238E27FC236}">
                <a16:creationId xmlns:a16="http://schemas.microsoft.com/office/drawing/2014/main" id="{C0729AAB-E9AC-46BC-B11E-4381AE0C2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391389"/>
            <a:ext cx="78960" cy="78960"/>
          </a:xfrm>
          <a:prstGeom prst="rect">
            <a:avLst/>
          </a:prstGeom>
        </p:spPr>
      </p:pic>
      <p:pic>
        <p:nvPicPr>
          <p:cNvPr id="29" name="NetworkLogo9">
            <a:extLst>
              <a:ext uri="{FF2B5EF4-FFF2-40B4-BE49-F238E27FC236}">
                <a16:creationId xmlns:a16="http://schemas.microsoft.com/office/drawing/2014/main" id="{35E59185-6C29-453A-AD3B-462CAC701C2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679340"/>
            <a:ext cx="78960" cy="78960"/>
          </a:xfrm>
          <a:prstGeom prst="rect">
            <a:avLst/>
          </a:prstGeom>
        </p:spPr>
      </p:pic>
      <p:pic>
        <p:nvPicPr>
          <p:cNvPr id="30" name="NetworkLogo10">
            <a:extLst>
              <a:ext uri="{FF2B5EF4-FFF2-40B4-BE49-F238E27FC236}">
                <a16:creationId xmlns:a16="http://schemas.microsoft.com/office/drawing/2014/main" id="{45635A91-5021-4661-8A00-D256BA37F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3589" y="3958465"/>
            <a:ext cx="91824" cy="91824"/>
          </a:xfrm>
          <a:prstGeom prst="rect">
            <a:avLst/>
          </a:prstGeom>
        </p:spPr>
      </p:pic>
      <p:pic>
        <p:nvPicPr>
          <p:cNvPr id="40" name="NetworkLogo" hidden="1">
            <a:extLst>
              <a:ext uri="{FF2B5EF4-FFF2-40B4-BE49-F238E27FC236}">
                <a16:creationId xmlns:a16="http://schemas.microsoft.com/office/drawing/2014/main" id="{73E8A564-B4D1-44A2-9854-7E59760F7D4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0000"/>
          </a:blip>
          <a:srcRect/>
          <a:stretch/>
        </p:blipFill>
        <p:spPr>
          <a:xfrm>
            <a:off x="0" y="-252231"/>
            <a:ext cx="57000" cy="108000"/>
          </a:xfrm>
          <a:prstGeom prst="rect">
            <a:avLst/>
          </a:prstGeom>
        </p:spPr>
      </p:pic>
      <p:sp>
        <p:nvSpPr>
          <p:cNvPr id="43" name="FPK_HeadlineTextField">
            <a:extLst>
              <a:ext uri="{FF2B5EF4-FFF2-40B4-BE49-F238E27FC236}">
                <a16:creationId xmlns:a16="http://schemas.microsoft.com/office/drawing/2014/main" id="{E0AA6740-093E-419B-999D-02FD64F39548}"/>
              </a:ext>
            </a:extLst>
          </p:cNvPr>
          <p:cNvSpPr txBox="1"/>
          <p:nvPr/>
        </p:nvSpPr>
        <p:spPr>
          <a:xfrm>
            <a:off x="430179" y="2115303"/>
            <a:ext cx="1994493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Metrics overview</a:t>
            </a:r>
          </a:p>
        </p:txBody>
      </p:sp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FACEBOOK – per fan</a:t>
            </a:r>
          </a:p>
          <a:p>
            <a:endParaRPr lang="de-DE" dirty="0"/>
          </a:p>
        </p:txBody>
      </p:sp>
      <p:pic>
        <p:nvPicPr>
          <p:cNvPr id="5" name="NetworkLogo9">
            <a:extLst>
              <a:ext uri="{FF2B5EF4-FFF2-40B4-BE49-F238E27FC236}">
                <a16:creationId xmlns:a16="http://schemas.microsoft.com/office/drawing/2014/main" id="{0707831E-2EF7-9B3D-1023-51B42EA5222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27143" y="4272317"/>
            <a:ext cx="78960" cy="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ntegrundBild-Transparenz">
            <a:extLst>
              <a:ext uri="{FF2B5EF4-FFF2-40B4-BE49-F238E27FC236}">
                <a16:creationId xmlns:a16="http://schemas.microsoft.com/office/drawing/2014/main" id="{D69256B8-B022-40C1-B643-A01FBA550730}"/>
              </a:ext>
            </a:extLst>
          </p:cNvPr>
          <p:cNvSpPr/>
          <p:nvPr/>
        </p:nvSpPr>
        <p:spPr>
          <a:xfrm>
            <a:off x="2764302" y="-4571"/>
            <a:ext cx="6379698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intergrundfarbe">
            <a:extLst>
              <a:ext uri="{FF2B5EF4-FFF2-40B4-BE49-F238E27FC236}">
                <a16:creationId xmlns:a16="http://schemas.microsoft.com/office/drawing/2014/main" id="{EEDF3CF0-B617-4106-B07C-5B610CC98E60}"/>
              </a:ext>
            </a:extLst>
          </p:cNvPr>
          <p:cNvSpPr/>
          <p:nvPr/>
        </p:nvSpPr>
        <p:spPr>
          <a:xfrm>
            <a:off x="2764302" y="0"/>
            <a:ext cx="6388679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FPK_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36056"/>
              </p:ext>
            </p:extLst>
          </p:nvPr>
        </p:nvGraphicFramePr>
        <p:xfrm>
          <a:off x="3166614" y="806829"/>
          <a:ext cx="5975044" cy="3642117"/>
        </p:xfrm>
        <a:graphic>
          <a:graphicData uri="http://schemas.openxmlformats.org/drawingml/2006/table">
            <a:tbl>
              <a:tblPr firstCol="1" lastRow="1" bandRow="1">
                <a:effectLst/>
                <a:tableStyleId>{00A15C55-8517-42AA-B614-E9B94910E393}</a:tableStyleId>
              </a:tblPr>
              <a:tblGrid>
                <a:gridCol w="419016">
                  <a:extLst>
                    <a:ext uri="{9D8B030D-6E8A-4147-A177-3AD203B41FA5}">
                      <a16:colId xmlns:a16="http://schemas.microsoft.com/office/drawing/2014/main" val="3049090475"/>
                    </a:ext>
                  </a:extLst>
                </a:gridCol>
                <a:gridCol w="105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550"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FANS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POSTS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REACTIONS, COMMENTS &amp; SHARES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 GROWTH (ABSOLUTE)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Mulino Bianco</a:t>
                      </a: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879k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lvl="2"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Misura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-343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Fiorentini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Morato Pane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104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Gran Pavesi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-438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Roberto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7263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 Marco - Taste Different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3.5k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0912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Vallefiorita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772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-12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78339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Grissin Bon Spa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-49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77507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Pinsami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597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8496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Biscopan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529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50312"/>
                  </a:ext>
                </a:extLst>
              </a:tr>
            </a:tbl>
          </a:graphicData>
        </a:graphic>
      </p:graphicFrame>
      <p:sp>
        <p:nvSpPr>
          <p:cNvPr id="4" name="Textfield_Datum">
            <a:extLst>
              <a:ext uri="{FF2B5EF4-FFF2-40B4-BE49-F238E27FC236}">
                <a16:creationId xmlns:a16="http://schemas.microsoft.com/office/drawing/2014/main" id="{DDF4CF1D-E7C2-4EA8-AB3E-904170E5CFE8}"/>
              </a:ext>
            </a:extLst>
          </p:cNvPr>
          <p:cNvSpPr txBox="1">
            <a:spLocks/>
          </p:cNvSpPr>
          <p:nvPr/>
        </p:nvSpPr>
        <p:spPr>
          <a:xfrm>
            <a:off x="5323841" y="56191"/>
            <a:ext cx="3761056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  <p:sp>
        <p:nvSpPr>
          <p:cNvPr id="7" name="Logo1">
            <a:extLst>
              <a:ext uri="{FF2B5EF4-FFF2-40B4-BE49-F238E27FC236}">
                <a16:creationId xmlns:a16="http://schemas.microsoft.com/office/drawing/2014/main" id="{3C615B0D-81CF-43B5-8C8B-7D85CC8E69B4}"/>
              </a:ext>
            </a:extLst>
          </p:cNvPr>
          <p:cNvSpPr/>
          <p:nvPr/>
        </p:nvSpPr>
        <p:spPr>
          <a:xfrm>
            <a:off x="3358999" y="1345085"/>
            <a:ext cx="183660" cy="1836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Logo2">
            <a:extLst>
              <a:ext uri="{FF2B5EF4-FFF2-40B4-BE49-F238E27FC236}">
                <a16:creationId xmlns:a16="http://schemas.microsoft.com/office/drawing/2014/main" id="{64F57540-C91C-4EAB-8451-D58007B34302}"/>
              </a:ext>
            </a:extLst>
          </p:cNvPr>
          <p:cNvSpPr/>
          <p:nvPr/>
        </p:nvSpPr>
        <p:spPr>
          <a:xfrm>
            <a:off x="3358999" y="1638460"/>
            <a:ext cx="183660" cy="183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Logo3">
            <a:extLst>
              <a:ext uri="{FF2B5EF4-FFF2-40B4-BE49-F238E27FC236}">
                <a16:creationId xmlns:a16="http://schemas.microsoft.com/office/drawing/2014/main" id="{C01D0215-7436-4724-B6ED-46EEDA33CD36}"/>
              </a:ext>
            </a:extLst>
          </p:cNvPr>
          <p:cNvSpPr/>
          <p:nvPr/>
        </p:nvSpPr>
        <p:spPr>
          <a:xfrm>
            <a:off x="3358999" y="1919553"/>
            <a:ext cx="183660" cy="1836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Logo4">
            <a:extLst>
              <a:ext uri="{FF2B5EF4-FFF2-40B4-BE49-F238E27FC236}">
                <a16:creationId xmlns:a16="http://schemas.microsoft.com/office/drawing/2014/main" id="{62BCDF17-36B5-4D08-9527-B94F581FD010}"/>
              </a:ext>
            </a:extLst>
          </p:cNvPr>
          <p:cNvSpPr/>
          <p:nvPr/>
        </p:nvSpPr>
        <p:spPr>
          <a:xfrm>
            <a:off x="3358999" y="2207786"/>
            <a:ext cx="183660" cy="1836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Logo5">
            <a:extLst>
              <a:ext uri="{FF2B5EF4-FFF2-40B4-BE49-F238E27FC236}">
                <a16:creationId xmlns:a16="http://schemas.microsoft.com/office/drawing/2014/main" id="{EB04658B-523C-4AFA-BE69-CDEE48D7E9F6}"/>
              </a:ext>
            </a:extLst>
          </p:cNvPr>
          <p:cNvSpPr/>
          <p:nvPr/>
        </p:nvSpPr>
        <p:spPr>
          <a:xfrm>
            <a:off x="3358999" y="2491252"/>
            <a:ext cx="183660" cy="183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Logo6">
            <a:extLst>
              <a:ext uri="{FF2B5EF4-FFF2-40B4-BE49-F238E27FC236}">
                <a16:creationId xmlns:a16="http://schemas.microsoft.com/office/drawing/2014/main" id="{CB6C9A3F-819D-4800-B2FA-97888CFB1C7F}"/>
              </a:ext>
            </a:extLst>
          </p:cNvPr>
          <p:cNvSpPr/>
          <p:nvPr/>
        </p:nvSpPr>
        <p:spPr>
          <a:xfrm>
            <a:off x="3358999" y="2777110"/>
            <a:ext cx="183660" cy="1836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Logo7">
            <a:extLst>
              <a:ext uri="{FF2B5EF4-FFF2-40B4-BE49-F238E27FC236}">
                <a16:creationId xmlns:a16="http://schemas.microsoft.com/office/drawing/2014/main" id="{CA13BAE8-5842-4389-8C31-4AE25711A28C}"/>
              </a:ext>
            </a:extLst>
          </p:cNvPr>
          <p:cNvSpPr/>
          <p:nvPr/>
        </p:nvSpPr>
        <p:spPr>
          <a:xfrm>
            <a:off x="3358999" y="3060348"/>
            <a:ext cx="183660" cy="1836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Logo8">
            <a:extLst>
              <a:ext uri="{FF2B5EF4-FFF2-40B4-BE49-F238E27FC236}">
                <a16:creationId xmlns:a16="http://schemas.microsoft.com/office/drawing/2014/main" id="{DC9A8C34-385F-4298-886C-F9344F29E0A5}"/>
              </a:ext>
            </a:extLst>
          </p:cNvPr>
          <p:cNvSpPr/>
          <p:nvPr/>
        </p:nvSpPr>
        <p:spPr>
          <a:xfrm>
            <a:off x="3358999" y="3343861"/>
            <a:ext cx="183660" cy="1836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Logo9">
            <a:extLst>
              <a:ext uri="{FF2B5EF4-FFF2-40B4-BE49-F238E27FC236}">
                <a16:creationId xmlns:a16="http://schemas.microsoft.com/office/drawing/2014/main" id="{57C3C41E-C067-4C2F-9171-332D8BC7125F}"/>
              </a:ext>
            </a:extLst>
          </p:cNvPr>
          <p:cNvSpPr/>
          <p:nvPr/>
        </p:nvSpPr>
        <p:spPr>
          <a:xfrm>
            <a:off x="3358999" y="3625823"/>
            <a:ext cx="183660" cy="18366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Logo10">
            <a:extLst>
              <a:ext uri="{FF2B5EF4-FFF2-40B4-BE49-F238E27FC236}">
                <a16:creationId xmlns:a16="http://schemas.microsoft.com/office/drawing/2014/main" id="{4A9DDEE5-72D0-4563-AAF9-7B341234A5E2}"/>
              </a:ext>
            </a:extLst>
          </p:cNvPr>
          <p:cNvSpPr/>
          <p:nvPr/>
        </p:nvSpPr>
        <p:spPr>
          <a:xfrm>
            <a:off x="3358999" y="3912547"/>
            <a:ext cx="183660" cy="18366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Logo11">
            <a:extLst>
              <a:ext uri="{FF2B5EF4-FFF2-40B4-BE49-F238E27FC236}">
                <a16:creationId xmlns:a16="http://schemas.microsoft.com/office/drawing/2014/main" id="{3D5FFF49-6216-44C7-9274-EADCE3797C3D}"/>
              </a:ext>
            </a:extLst>
          </p:cNvPr>
          <p:cNvSpPr/>
          <p:nvPr/>
        </p:nvSpPr>
        <p:spPr>
          <a:xfrm>
            <a:off x="3358999" y="4199961"/>
            <a:ext cx="183660" cy="18366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ield_Seitennummer">
            <a:extLst>
              <a:ext uri="{FF2B5EF4-FFF2-40B4-BE49-F238E27FC236}">
                <a16:creationId xmlns:a16="http://schemas.microsoft.com/office/drawing/2014/main" id="{EBAD5F68-6B73-48CE-8A6B-8217656DA2B0}"/>
              </a:ext>
            </a:extLst>
          </p:cNvPr>
          <p:cNvSpPr txBox="1"/>
          <p:nvPr/>
        </p:nvSpPr>
        <p:spPr>
          <a:xfrm>
            <a:off x="8852100" y="4836360"/>
            <a:ext cx="289560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8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pic>
        <p:nvPicPr>
          <p:cNvPr id="21" name="NetworkLogo1">
            <a:extLst>
              <a:ext uri="{FF2B5EF4-FFF2-40B4-BE49-F238E27FC236}">
                <a16:creationId xmlns:a16="http://schemas.microsoft.com/office/drawing/2014/main" id="{BF492288-6EC8-4DBF-8FC6-F928A7EBB4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397435"/>
            <a:ext cx="78960" cy="78960"/>
          </a:xfrm>
          <a:prstGeom prst="rect">
            <a:avLst/>
          </a:prstGeom>
        </p:spPr>
      </p:pic>
      <p:pic>
        <p:nvPicPr>
          <p:cNvPr id="22" name="NetworkLogo2">
            <a:extLst>
              <a:ext uri="{FF2B5EF4-FFF2-40B4-BE49-F238E27FC236}">
                <a16:creationId xmlns:a16="http://schemas.microsoft.com/office/drawing/2014/main" id="{A3854FB7-D2F3-46E8-99E6-4D2ACF0C76E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687589"/>
            <a:ext cx="78960" cy="78960"/>
          </a:xfrm>
          <a:prstGeom prst="rect">
            <a:avLst/>
          </a:prstGeom>
        </p:spPr>
      </p:pic>
      <p:pic>
        <p:nvPicPr>
          <p:cNvPr id="23" name="NetworkLogo3">
            <a:extLst>
              <a:ext uri="{FF2B5EF4-FFF2-40B4-BE49-F238E27FC236}">
                <a16:creationId xmlns:a16="http://schemas.microsoft.com/office/drawing/2014/main" id="{0AB9C0B5-EB96-41CC-8E6A-552C4A35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971903"/>
            <a:ext cx="78960" cy="78960"/>
          </a:xfrm>
          <a:prstGeom prst="rect">
            <a:avLst/>
          </a:prstGeom>
        </p:spPr>
      </p:pic>
      <p:pic>
        <p:nvPicPr>
          <p:cNvPr id="24" name="NetworkLogo4">
            <a:extLst>
              <a:ext uri="{FF2B5EF4-FFF2-40B4-BE49-F238E27FC236}">
                <a16:creationId xmlns:a16="http://schemas.microsoft.com/office/drawing/2014/main" id="{3C7D83FC-9ED6-4C08-A98B-E1141EA495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256217"/>
            <a:ext cx="78960" cy="78960"/>
          </a:xfrm>
          <a:prstGeom prst="rect">
            <a:avLst/>
          </a:prstGeom>
        </p:spPr>
      </p:pic>
      <p:pic>
        <p:nvPicPr>
          <p:cNvPr id="25" name="NetworkLogo5">
            <a:extLst>
              <a:ext uri="{FF2B5EF4-FFF2-40B4-BE49-F238E27FC236}">
                <a16:creationId xmlns:a16="http://schemas.microsoft.com/office/drawing/2014/main" id="{C75D1A3B-5A09-493D-A28C-2C8DB637B4E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552483"/>
            <a:ext cx="78960" cy="78960"/>
          </a:xfrm>
          <a:prstGeom prst="rect">
            <a:avLst/>
          </a:prstGeom>
        </p:spPr>
      </p:pic>
      <p:pic>
        <p:nvPicPr>
          <p:cNvPr id="26" name="NetworkLogo6">
            <a:extLst>
              <a:ext uri="{FF2B5EF4-FFF2-40B4-BE49-F238E27FC236}">
                <a16:creationId xmlns:a16="http://schemas.microsoft.com/office/drawing/2014/main" id="{1BF69F2F-9B90-4EC9-9849-CE6358855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823803"/>
            <a:ext cx="78960" cy="78960"/>
          </a:xfrm>
          <a:prstGeom prst="rect">
            <a:avLst/>
          </a:prstGeom>
        </p:spPr>
      </p:pic>
      <p:pic>
        <p:nvPicPr>
          <p:cNvPr id="27" name="NetworkLogo7">
            <a:extLst>
              <a:ext uri="{FF2B5EF4-FFF2-40B4-BE49-F238E27FC236}">
                <a16:creationId xmlns:a16="http://schemas.microsoft.com/office/drawing/2014/main" id="{AD9E27D2-0255-43A6-B9A5-7515E0E36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113771"/>
            <a:ext cx="78960" cy="78960"/>
          </a:xfrm>
          <a:prstGeom prst="rect">
            <a:avLst/>
          </a:prstGeom>
        </p:spPr>
      </p:pic>
      <p:pic>
        <p:nvPicPr>
          <p:cNvPr id="28" name="NetworkLogo8">
            <a:extLst>
              <a:ext uri="{FF2B5EF4-FFF2-40B4-BE49-F238E27FC236}">
                <a16:creationId xmlns:a16="http://schemas.microsoft.com/office/drawing/2014/main" id="{C0729AAB-E9AC-46BC-B11E-4381AE0C2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391389"/>
            <a:ext cx="78960" cy="78960"/>
          </a:xfrm>
          <a:prstGeom prst="rect">
            <a:avLst/>
          </a:prstGeom>
        </p:spPr>
      </p:pic>
      <p:pic>
        <p:nvPicPr>
          <p:cNvPr id="29" name="NetworkLogo9">
            <a:extLst>
              <a:ext uri="{FF2B5EF4-FFF2-40B4-BE49-F238E27FC236}">
                <a16:creationId xmlns:a16="http://schemas.microsoft.com/office/drawing/2014/main" id="{35E59185-6C29-453A-AD3B-462CAC701C2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679340"/>
            <a:ext cx="78960" cy="78960"/>
          </a:xfrm>
          <a:prstGeom prst="rect">
            <a:avLst/>
          </a:prstGeom>
        </p:spPr>
      </p:pic>
      <p:pic>
        <p:nvPicPr>
          <p:cNvPr id="30" name="NetworkLogo10">
            <a:extLst>
              <a:ext uri="{FF2B5EF4-FFF2-40B4-BE49-F238E27FC236}">
                <a16:creationId xmlns:a16="http://schemas.microsoft.com/office/drawing/2014/main" id="{45635A91-5021-4661-8A00-D256BA37F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3589" y="3958465"/>
            <a:ext cx="91824" cy="91824"/>
          </a:xfrm>
          <a:prstGeom prst="rect">
            <a:avLst/>
          </a:prstGeom>
        </p:spPr>
      </p:pic>
      <p:pic>
        <p:nvPicPr>
          <p:cNvPr id="40" name="NetworkLogo" hidden="1">
            <a:extLst>
              <a:ext uri="{FF2B5EF4-FFF2-40B4-BE49-F238E27FC236}">
                <a16:creationId xmlns:a16="http://schemas.microsoft.com/office/drawing/2014/main" id="{73E8A564-B4D1-44A2-9854-7E59760F7D4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0000"/>
          </a:blip>
          <a:srcRect/>
          <a:stretch/>
        </p:blipFill>
        <p:spPr>
          <a:xfrm>
            <a:off x="0" y="-252231"/>
            <a:ext cx="57000" cy="108000"/>
          </a:xfrm>
          <a:prstGeom prst="rect">
            <a:avLst/>
          </a:prstGeom>
        </p:spPr>
      </p:pic>
      <p:sp>
        <p:nvSpPr>
          <p:cNvPr id="43" name="FPK_HeadlineTextField">
            <a:extLst>
              <a:ext uri="{FF2B5EF4-FFF2-40B4-BE49-F238E27FC236}">
                <a16:creationId xmlns:a16="http://schemas.microsoft.com/office/drawing/2014/main" id="{E0AA6740-093E-419B-999D-02FD64F39548}"/>
              </a:ext>
            </a:extLst>
          </p:cNvPr>
          <p:cNvSpPr txBox="1"/>
          <p:nvPr/>
        </p:nvSpPr>
        <p:spPr>
          <a:xfrm>
            <a:off x="430179" y="2115303"/>
            <a:ext cx="1994493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Metrics overview</a:t>
            </a:r>
          </a:p>
        </p:txBody>
      </p:sp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FACEBOOK – per </a:t>
            </a:r>
            <a:r>
              <a:rPr lang="de-DE" dirty="0" err="1"/>
              <a:t>engagement</a:t>
            </a:r>
            <a:endParaRPr lang="de-DE" dirty="0"/>
          </a:p>
          <a:p>
            <a:endParaRPr lang="de-DE" dirty="0"/>
          </a:p>
        </p:txBody>
      </p:sp>
      <p:pic>
        <p:nvPicPr>
          <p:cNvPr id="5" name="NetworkLogo9">
            <a:extLst>
              <a:ext uri="{FF2B5EF4-FFF2-40B4-BE49-F238E27FC236}">
                <a16:creationId xmlns:a16="http://schemas.microsoft.com/office/drawing/2014/main" id="{FE72DA7D-BC1F-996D-9E6B-F8A7128CB53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27143" y="4272317"/>
            <a:ext cx="78960" cy="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integrundBild-Transparenz">
            <a:extLst>
              <a:ext uri="{FF2B5EF4-FFF2-40B4-BE49-F238E27FC236}">
                <a16:creationId xmlns:a16="http://schemas.microsoft.com/office/drawing/2014/main" id="{DF813569-655B-4B22-9E4A-49BFB0AB08A9}"/>
              </a:ext>
            </a:extLst>
          </p:cNvPr>
          <p:cNvSpPr/>
          <p:nvPr/>
        </p:nvSpPr>
        <p:spPr>
          <a:xfrm>
            <a:off x="2770205" y="0"/>
            <a:ext cx="6373796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Hintergrundfarbe">
            <a:extLst>
              <a:ext uri="{FF2B5EF4-FFF2-40B4-BE49-F238E27FC236}">
                <a16:creationId xmlns:a16="http://schemas.microsoft.com/office/drawing/2014/main" id="{236B358A-F39B-4EF1-AC19-F3FA83645F01}"/>
              </a:ext>
            </a:extLst>
          </p:cNvPr>
          <p:cNvSpPr/>
          <p:nvPr/>
        </p:nvSpPr>
        <p:spPr>
          <a:xfrm>
            <a:off x="2771109" y="0"/>
            <a:ext cx="6380912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field_Seitennummer">
            <a:extLst>
              <a:ext uri="{FF2B5EF4-FFF2-40B4-BE49-F238E27FC236}">
                <a16:creationId xmlns:a16="http://schemas.microsoft.com/office/drawing/2014/main" id="{C36EBBBC-3210-4B92-B96C-E59F775EC5F3}"/>
              </a:ext>
            </a:extLst>
          </p:cNvPr>
          <p:cNvSpPr txBox="1"/>
          <p:nvPr/>
        </p:nvSpPr>
        <p:spPr>
          <a:xfrm>
            <a:off x="8832112" y="4836360"/>
            <a:ext cx="309548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7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graphicFrame>
        <p:nvGraphicFramePr>
          <p:cNvPr id="6" name="FPK_Post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30335"/>
              </p:ext>
            </p:extLst>
          </p:nvPr>
        </p:nvGraphicFramePr>
        <p:xfrm>
          <a:off x="3261892" y="1030498"/>
          <a:ext cx="5879767" cy="338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2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2"/>
                        </a:rPr>
                        <a:t>1/8/24 9:14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Hai mai pensato di aggiungere ancora più gusto ad ogni
mattina? La Raccolta Punti 2024 sta per iniziare.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5.5k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3"/>
                        </a:rPr>
                        <a:t>12/12/23 10:00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Il nostro regalo per voi
è qui! ?? Il prossimo …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4.9k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Gran Pavesi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5"/>
                        </a:rPr>
                        <a:t>11/20/23 9:30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Prima le prendi e poi lo chiedi. Giusto, no? ?? Tu come
le mangi? #comefaiadiredino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3.4k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8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7"/>
                        </a:rPr>
                        <a:t>1/22/24 5:16 PM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 oggi puoi aggiungere alla tua colazione di sempre,
ancora più gusto. Partecipa alla Raccolta Punti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1.8k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10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9"/>
                        </a:rPr>
                        <a:t>11/14/23 9:00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Una </a:t>
                      </a:r>
                      <a:r>
                        <a:rPr lang="en-US" sz="800" b="0" u="none" dirty="0" err="1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colazione</a:t>
                      </a:r>
                      <a:r>
                        <a:rPr lang="en-US" sz="800" b="0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 merenda
super </a:t>
                      </a:r>
                      <a:r>
                        <a:rPr lang="en-US" sz="800" b="0" u="none" dirty="0" err="1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golosa</a:t>
                      </a:r>
                      <a:r>
                        <a:rPr lang="en-US" sz="800" b="0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con </a:t>
                      </a:r>
                      <a:r>
                        <a:rPr lang="en-US" sz="800" b="0" u="none" dirty="0" err="1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</a:t>
                      </a:r>
                      <a:r>
                        <a:rPr lang="en-US" sz="800" b="0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…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1.7k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44992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1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1"/>
                        </a:rPr>
                        <a:t>11/17/23 9:00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 Baiocchi sono irresistibili, soprattutto se li
troviamo sul tavolo per la colazione! ?? Vogliamo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33383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3"/>
                        </a:rPr>
                        <a:t>11/13/23 3:10 PM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Fai come Frank. Dedica il tuo Morso di Felicità qui
mulinobianco.it/dedica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051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4"/>
                        </a:rPr>
                        <a:t>11/28/23 11:08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 Baiocchi al pistacchio sono golosi sempre,
soprattutto al mattino con una bella tazza di caffè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1.5k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731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Mulino Bianco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8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5"/>
                        </a:rPr>
                        <a:t>2/7/24 5:17 PM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L'Armonia nel fare cose che ci fanno star bene è
l'equilibrio perfetto per le nostre giornate! ??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1.3k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9819"/>
                  </a:ext>
                </a:extLst>
              </a:tr>
              <a:tr h="338464"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Misura</a:t>
                      </a:r>
                      <a:endParaRPr lang="en-US" sz="800" b="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16"/>
                        </a:rPr>
                        <a:t>1/21/24 10:00 AM</a:t>
                      </a:r>
                    </a:p>
                  </a:txBody>
                  <a:tcPr marL="54000" marR="54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u="none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Sarà una bella giornata? Potete deciderlo voi, già
dalla colazione: con i nuovi Pancake Protein partite</a:t>
                      </a:r>
                      <a:endParaRPr lang="de-DE" sz="800" u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000" marR="6858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u="none" dirty="0">
                          <a:solidFill>
                            <a:srgbClr val="7F7F7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1.2k</a:t>
                      </a:r>
                    </a:p>
                  </a:txBody>
                  <a:tcPr marL="72000" marR="72000" marT="34290" marB="3429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8671"/>
                  </a:ext>
                </a:extLst>
              </a:tr>
            </a:tbl>
          </a:graphicData>
        </a:graphic>
      </p:graphicFrame>
      <p:pic>
        <p:nvPicPr>
          <p:cNvPr id="46" name="FPK_PostImage_4">
            <a:extLst>
              <a:ext uri="{FF2B5EF4-FFF2-40B4-BE49-F238E27FC236}">
                <a16:creationId xmlns:a16="http://schemas.microsoft.com/office/drawing/2014/main" id="{0F44A3AE-6A4C-4C0C-81ED-E030090C1145}"/>
              </a:ext>
            </a:extLst>
          </p:cNvPr>
          <p:cNvPicPr>
            <a:picLocks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4880207" y="2078901"/>
            <a:ext cx="222447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FPK_PostImage_3">
            <a:extLst>
              <a:ext uri="{FF2B5EF4-FFF2-40B4-BE49-F238E27FC236}">
                <a16:creationId xmlns:a16="http://schemas.microsoft.com/office/drawing/2014/main" id="{197AF3C5-32AC-474E-A9E7-DF83D00BEB49}"/>
              </a:ext>
            </a:extLst>
          </p:cNvPr>
          <p:cNvPicPr>
            <a:picLocks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4853513" y="1738014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FPK_PostImage_2">
            <a:extLst>
              <a:ext uri="{FF2B5EF4-FFF2-40B4-BE49-F238E27FC236}">
                <a16:creationId xmlns:a16="http://schemas.microsoft.com/office/drawing/2014/main" id="{18B67BDD-890D-4394-B9E1-CF44E9D1570A}"/>
              </a:ext>
            </a:extLst>
          </p:cNvPr>
          <p:cNvPicPr>
            <a:picLocks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4913949" y="1398166"/>
            <a:ext cx="154963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FPK_PostImage_1">
            <a:extLst>
              <a:ext uri="{FF2B5EF4-FFF2-40B4-BE49-F238E27FC236}">
                <a16:creationId xmlns:a16="http://schemas.microsoft.com/office/drawing/2014/main" id="{3A9567FA-3104-44FA-B660-8353A89980F4}"/>
              </a:ext>
            </a:extLst>
          </p:cNvPr>
          <p:cNvPicPr>
            <a:picLocks noChangeArrowheads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4853513" y="1060641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FPK_PostImage_8">
            <a:extLst>
              <a:ext uri="{FF2B5EF4-FFF2-40B4-BE49-F238E27FC236}">
                <a16:creationId xmlns:a16="http://schemas.microsoft.com/office/drawing/2014/main" id="{0C140016-9A98-4AB7-923C-6C2844B4E938}"/>
              </a:ext>
            </a:extLst>
          </p:cNvPr>
          <p:cNvPicPr>
            <a:picLocks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853513" y="3433108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FPK_PostImage_7">
            <a:extLst>
              <a:ext uri="{FF2B5EF4-FFF2-40B4-BE49-F238E27FC236}">
                <a16:creationId xmlns:a16="http://schemas.microsoft.com/office/drawing/2014/main" id="{4AA4CCB0-3AD1-46D1-A92C-3132C66CA7E9}"/>
              </a:ext>
            </a:extLst>
          </p:cNvPr>
          <p:cNvPicPr>
            <a:picLocks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4913949" y="3094602"/>
            <a:ext cx="154963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FPK_PostImage_6">
            <a:extLst>
              <a:ext uri="{FF2B5EF4-FFF2-40B4-BE49-F238E27FC236}">
                <a16:creationId xmlns:a16="http://schemas.microsoft.com/office/drawing/2014/main" id="{8A4ADC46-0917-4AE8-ADD0-281827259E95}"/>
              </a:ext>
            </a:extLst>
          </p:cNvPr>
          <p:cNvPicPr>
            <a:picLocks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4853513" y="2757136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FPK_PostImage_5">
            <a:extLst>
              <a:ext uri="{FF2B5EF4-FFF2-40B4-BE49-F238E27FC236}">
                <a16:creationId xmlns:a16="http://schemas.microsoft.com/office/drawing/2014/main" id="{CA5BB0B1-3F42-4627-9E42-5BB9B0DDC83E}"/>
              </a:ext>
            </a:extLst>
          </p:cNvPr>
          <p:cNvPicPr>
            <a:picLocks noChangeArrowheads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4853513" y="2419879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FPK_PostImage_10">
            <a:extLst>
              <a:ext uri="{FF2B5EF4-FFF2-40B4-BE49-F238E27FC236}">
                <a16:creationId xmlns:a16="http://schemas.microsoft.com/office/drawing/2014/main" id="{812EC7CC-361F-464F-8944-3F58A82833AC}"/>
              </a:ext>
            </a:extLst>
          </p:cNvPr>
          <p:cNvPicPr>
            <a:picLocks noChangeArrowheads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4853513" y="4103969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FPK_PostImage_9">
            <a:extLst>
              <a:ext uri="{FF2B5EF4-FFF2-40B4-BE49-F238E27FC236}">
                <a16:creationId xmlns:a16="http://schemas.microsoft.com/office/drawing/2014/main" id="{5F3A99FD-A18C-4FA2-A849-EE115F8D003B}"/>
              </a:ext>
            </a:extLst>
          </p:cNvPr>
          <p:cNvPicPr>
            <a:picLocks noChangeArrowheads="1"/>
          </p:cNvPicPr>
          <p:nvPr/>
        </p:nvPicPr>
        <p:blipFill>
          <a:blip r:embed="rId26"/>
          <a:stretch>
            <a:fillRect/>
          </a:stretch>
        </p:blipFill>
        <p:spPr bwMode="auto">
          <a:xfrm>
            <a:off x="4853513" y="3770226"/>
            <a:ext cx="275834" cy="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PK_AccountImage_1">
            <a:extLst>
              <a:ext uri="{FF2B5EF4-FFF2-40B4-BE49-F238E27FC236}">
                <a16:creationId xmlns:a16="http://schemas.microsoft.com/office/drawing/2014/main" id="{186F0B3B-4E60-46D8-81FF-7D326B86DD76}"/>
              </a:ext>
            </a:extLst>
          </p:cNvPr>
          <p:cNvSpPr/>
          <p:nvPr/>
        </p:nvSpPr>
        <p:spPr>
          <a:xfrm>
            <a:off x="3495614" y="1106616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2" name="FPK_AccountImage_2">
            <a:extLst>
              <a:ext uri="{FF2B5EF4-FFF2-40B4-BE49-F238E27FC236}">
                <a16:creationId xmlns:a16="http://schemas.microsoft.com/office/drawing/2014/main" id="{3295BBE0-FCAA-45DF-BC5B-9A5732EE2858}"/>
              </a:ext>
            </a:extLst>
          </p:cNvPr>
          <p:cNvSpPr/>
          <p:nvPr/>
        </p:nvSpPr>
        <p:spPr>
          <a:xfrm>
            <a:off x="3495614" y="1445015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6" name="FPK_AccountImage_3">
            <a:extLst>
              <a:ext uri="{FF2B5EF4-FFF2-40B4-BE49-F238E27FC236}">
                <a16:creationId xmlns:a16="http://schemas.microsoft.com/office/drawing/2014/main" id="{00C1816D-31DF-44B5-8E8D-A6DC9DF4744F}"/>
              </a:ext>
            </a:extLst>
          </p:cNvPr>
          <p:cNvSpPr/>
          <p:nvPr/>
        </p:nvSpPr>
        <p:spPr>
          <a:xfrm>
            <a:off x="3495614" y="1783414"/>
            <a:ext cx="183600" cy="183600"/>
          </a:xfrm>
          <a:prstGeom prst="ellipse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7" name="FPK_AccountImage_4">
            <a:extLst>
              <a:ext uri="{FF2B5EF4-FFF2-40B4-BE49-F238E27FC236}">
                <a16:creationId xmlns:a16="http://schemas.microsoft.com/office/drawing/2014/main" id="{8E378FD5-4A58-453C-BF33-4681C85535E1}"/>
              </a:ext>
            </a:extLst>
          </p:cNvPr>
          <p:cNvSpPr/>
          <p:nvPr/>
        </p:nvSpPr>
        <p:spPr>
          <a:xfrm>
            <a:off x="3495614" y="2121813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8" name="FPK_AccountImage_5">
            <a:extLst>
              <a:ext uri="{FF2B5EF4-FFF2-40B4-BE49-F238E27FC236}">
                <a16:creationId xmlns:a16="http://schemas.microsoft.com/office/drawing/2014/main" id="{4FC84AF0-285F-4542-934E-ABF23AB6E9BC}"/>
              </a:ext>
            </a:extLst>
          </p:cNvPr>
          <p:cNvSpPr/>
          <p:nvPr/>
        </p:nvSpPr>
        <p:spPr>
          <a:xfrm>
            <a:off x="3495614" y="2460212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9" name="FPK_AccountImage_6">
            <a:extLst>
              <a:ext uri="{FF2B5EF4-FFF2-40B4-BE49-F238E27FC236}">
                <a16:creationId xmlns:a16="http://schemas.microsoft.com/office/drawing/2014/main" id="{18DDD115-BD4F-47EB-8218-19E877AD147E}"/>
              </a:ext>
            </a:extLst>
          </p:cNvPr>
          <p:cNvSpPr/>
          <p:nvPr/>
        </p:nvSpPr>
        <p:spPr>
          <a:xfrm>
            <a:off x="3495614" y="2798611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0" name="FPK_AccountImage_7">
            <a:extLst>
              <a:ext uri="{FF2B5EF4-FFF2-40B4-BE49-F238E27FC236}">
                <a16:creationId xmlns:a16="http://schemas.microsoft.com/office/drawing/2014/main" id="{2FFEB77C-13A3-4799-B5B7-876A7EE6AF97}"/>
              </a:ext>
            </a:extLst>
          </p:cNvPr>
          <p:cNvSpPr/>
          <p:nvPr/>
        </p:nvSpPr>
        <p:spPr>
          <a:xfrm>
            <a:off x="3495614" y="3137010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1" name="FPK_AccountImage_8">
            <a:extLst>
              <a:ext uri="{FF2B5EF4-FFF2-40B4-BE49-F238E27FC236}">
                <a16:creationId xmlns:a16="http://schemas.microsoft.com/office/drawing/2014/main" id="{9E863255-8254-4D07-A74E-3425C9CE08B9}"/>
              </a:ext>
            </a:extLst>
          </p:cNvPr>
          <p:cNvSpPr/>
          <p:nvPr/>
        </p:nvSpPr>
        <p:spPr>
          <a:xfrm>
            <a:off x="3495614" y="3475409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2" name="FPK_AccountImage_9">
            <a:extLst>
              <a:ext uri="{FF2B5EF4-FFF2-40B4-BE49-F238E27FC236}">
                <a16:creationId xmlns:a16="http://schemas.microsoft.com/office/drawing/2014/main" id="{E370A6B2-4D1B-494F-AEEA-FDD2E0A3DE96}"/>
              </a:ext>
            </a:extLst>
          </p:cNvPr>
          <p:cNvSpPr/>
          <p:nvPr/>
        </p:nvSpPr>
        <p:spPr>
          <a:xfrm>
            <a:off x="3495614" y="3813808"/>
            <a:ext cx="183600" cy="1836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3" name="FPK_AccountImage_10">
            <a:extLst>
              <a:ext uri="{FF2B5EF4-FFF2-40B4-BE49-F238E27FC236}">
                <a16:creationId xmlns:a16="http://schemas.microsoft.com/office/drawing/2014/main" id="{62AE450B-1F73-4636-AF83-5AE518E97196}"/>
              </a:ext>
            </a:extLst>
          </p:cNvPr>
          <p:cNvSpPr/>
          <p:nvPr/>
        </p:nvSpPr>
        <p:spPr>
          <a:xfrm>
            <a:off x="3495614" y="4152203"/>
            <a:ext cx="183600" cy="183600"/>
          </a:xfrm>
          <a:prstGeom prst="ellipse">
            <a:avLst/>
          </a:prstGeom>
          <a:blipFill>
            <a:blip r:embed="rId2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3" name="Textfield_Datum">
            <a:extLst>
              <a:ext uri="{FF2B5EF4-FFF2-40B4-BE49-F238E27FC236}">
                <a16:creationId xmlns:a16="http://schemas.microsoft.com/office/drawing/2014/main" id="{91E6AA8B-C2FF-41C3-9EBB-82114928E282}"/>
              </a:ext>
            </a:extLst>
          </p:cNvPr>
          <p:cNvSpPr txBox="1">
            <a:spLocks/>
          </p:cNvSpPr>
          <p:nvPr/>
        </p:nvSpPr>
        <p:spPr>
          <a:xfrm>
            <a:off x="4703031" y="56191"/>
            <a:ext cx="4381865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Posted during 11/1/23 - 4/30/24</a:t>
            </a:r>
          </a:p>
        </p:txBody>
      </p:sp>
      <p:sp>
        <p:nvSpPr>
          <p:cNvPr id="77" name="FPK_HeadlineTextField">
            <a:extLst>
              <a:ext uri="{FF2B5EF4-FFF2-40B4-BE49-F238E27FC236}">
                <a16:creationId xmlns:a16="http://schemas.microsoft.com/office/drawing/2014/main" id="{F66A1E17-F6ED-4A9B-A795-2E56D87FDA98}"/>
              </a:ext>
            </a:extLst>
          </p:cNvPr>
          <p:cNvSpPr txBox="1"/>
          <p:nvPr/>
        </p:nvSpPr>
        <p:spPr>
          <a:xfrm>
            <a:off x="430179" y="1336475"/>
            <a:ext cx="1977119" cy="158593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Top 10 Posts Overview</a:t>
            </a:r>
          </a:p>
        </p:txBody>
      </p:sp>
      <p:sp>
        <p:nvSpPr>
          <p:cNvPr id="2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NetworkLogo1">
            <a:extLst>
              <a:ext uri="{FF2B5EF4-FFF2-40B4-BE49-F238E27FC236}">
                <a16:creationId xmlns:a16="http://schemas.microsoft.com/office/drawing/2014/main" id="{EF48785B-5CF1-4EBB-AE6E-FFA88562F98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1149822"/>
            <a:ext cx="96868" cy="96868"/>
          </a:xfrm>
          <a:prstGeom prst="rect">
            <a:avLst/>
          </a:prstGeom>
        </p:spPr>
      </p:pic>
      <p:pic>
        <p:nvPicPr>
          <p:cNvPr id="42" name="NetworkLogo2">
            <a:extLst>
              <a:ext uri="{FF2B5EF4-FFF2-40B4-BE49-F238E27FC236}">
                <a16:creationId xmlns:a16="http://schemas.microsoft.com/office/drawing/2014/main" id="{CC914B78-592B-485D-A5CE-A1EA553B507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1487649"/>
            <a:ext cx="96868" cy="96868"/>
          </a:xfrm>
          <a:prstGeom prst="rect">
            <a:avLst/>
          </a:prstGeom>
        </p:spPr>
      </p:pic>
      <p:pic>
        <p:nvPicPr>
          <p:cNvPr id="43" name="NetworkLogo3">
            <a:extLst>
              <a:ext uri="{FF2B5EF4-FFF2-40B4-BE49-F238E27FC236}">
                <a16:creationId xmlns:a16="http://schemas.microsoft.com/office/drawing/2014/main" id="{DC8ED265-ED42-479E-8102-E7806EDC612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1825476"/>
            <a:ext cx="96868" cy="96868"/>
          </a:xfrm>
          <a:prstGeom prst="rect">
            <a:avLst/>
          </a:prstGeom>
        </p:spPr>
      </p:pic>
      <p:pic>
        <p:nvPicPr>
          <p:cNvPr id="44" name="NetworkLogo4">
            <a:extLst>
              <a:ext uri="{FF2B5EF4-FFF2-40B4-BE49-F238E27FC236}">
                <a16:creationId xmlns:a16="http://schemas.microsoft.com/office/drawing/2014/main" id="{60417AA0-6EC8-48FD-9FFC-A83011E46C7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2163303"/>
            <a:ext cx="96868" cy="96868"/>
          </a:xfrm>
          <a:prstGeom prst="rect">
            <a:avLst/>
          </a:prstGeom>
        </p:spPr>
      </p:pic>
      <p:pic>
        <p:nvPicPr>
          <p:cNvPr id="45" name="NetworkLogo5">
            <a:extLst>
              <a:ext uri="{FF2B5EF4-FFF2-40B4-BE49-F238E27FC236}">
                <a16:creationId xmlns:a16="http://schemas.microsoft.com/office/drawing/2014/main" id="{50B09362-8F09-4639-B886-2111C5E718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2505546"/>
            <a:ext cx="96868" cy="96868"/>
          </a:xfrm>
          <a:prstGeom prst="rect">
            <a:avLst/>
          </a:prstGeom>
        </p:spPr>
      </p:pic>
      <p:pic>
        <p:nvPicPr>
          <p:cNvPr id="62" name="NetworkLogo6">
            <a:extLst>
              <a:ext uri="{FF2B5EF4-FFF2-40B4-BE49-F238E27FC236}">
                <a16:creationId xmlns:a16="http://schemas.microsoft.com/office/drawing/2014/main" id="{7BA61792-FE94-4C46-9753-6697C18D525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2847789"/>
            <a:ext cx="96868" cy="96868"/>
          </a:xfrm>
          <a:prstGeom prst="rect">
            <a:avLst/>
          </a:prstGeom>
        </p:spPr>
      </p:pic>
      <p:pic>
        <p:nvPicPr>
          <p:cNvPr id="71" name="NetworkLogo7">
            <a:extLst>
              <a:ext uri="{FF2B5EF4-FFF2-40B4-BE49-F238E27FC236}">
                <a16:creationId xmlns:a16="http://schemas.microsoft.com/office/drawing/2014/main" id="{05E774BF-4DD5-4BE0-B461-7F553C3FBC4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3189532"/>
            <a:ext cx="96868" cy="96868"/>
          </a:xfrm>
          <a:prstGeom prst="rect">
            <a:avLst/>
          </a:prstGeom>
        </p:spPr>
      </p:pic>
      <p:pic>
        <p:nvPicPr>
          <p:cNvPr id="72" name="NetworkLogo8">
            <a:extLst>
              <a:ext uri="{FF2B5EF4-FFF2-40B4-BE49-F238E27FC236}">
                <a16:creationId xmlns:a16="http://schemas.microsoft.com/office/drawing/2014/main" id="{7E55707B-5242-4626-A9B1-4A9F1651961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3518775"/>
            <a:ext cx="96868" cy="96868"/>
          </a:xfrm>
          <a:prstGeom prst="rect">
            <a:avLst/>
          </a:prstGeom>
        </p:spPr>
      </p:pic>
      <p:pic>
        <p:nvPicPr>
          <p:cNvPr id="74" name="NetworkLogo9">
            <a:extLst>
              <a:ext uri="{FF2B5EF4-FFF2-40B4-BE49-F238E27FC236}">
                <a16:creationId xmlns:a16="http://schemas.microsoft.com/office/drawing/2014/main" id="{A5AF0F79-A19B-42A5-A50A-999EF1F0BE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3856101"/>
            <a:ext cx="96868" cy="96868"/>
          </a:xfrm>
          <a:prstGeom prst="rect">
            <a:avLst/>
          </a:prstGeom>
        </p:spPr>
      </p:pic>
      <p:pic>
        <p:nvPicPr>
          <p:cNvPr id="75" name="NetworkLogo10">
            <a:extLst>
              <a:ext uri="{FF2B5EF4-FFF2-40B4-BE49-F238E27FC236}">
                <a16:creationId xmlns:a16="http://schemas.microsoft.com/office/drawing/2014/main" id="{7D072645-D17C-4EBB-BD86-2FE4C58AFC4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41657" y="4201025"/>
            <a:ext cx="96868" cy="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ntegrundBild-Transparenz">
            <a:extLst>
              <a:ext uri="{FF2B5EF4-FFF2-40B4-BE49-F238E27FC236}">
                <a16:creationId xmlns:a16="http://schemas.microsoft.com/office/drawing/2014/main" id="{D69256B8-B022-40C1-B643-A01FBA550730}"/>
              </a:ext>
            </a:extLst>
          </p:cNvPr>
          <p:cNvSpPr/>
          <p:nvPr/>
        </p:nvSpPr>
        <p:spPr>
          <a:xfrm>
            <a:off x="2764302" y="-4571"/>
            <a:ext cx="6379698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intergrundfarbe">
            <a:extLst>
              <a:ext uri="{FF2B5EF4-FFF2-40B4-BE49-F238E27FC236}">
                <a16:creationId xmlns:a16="http://schemas.microsoft.com/office/drawing/2014/main" id="{EEDF3CF0-B617-4106-B07C-5B610CC98E60}"/>
              </a:ext>
            </a:extLst>
          </p:cNvPr>
          <p:cNvSpPr/>
          <p:nvPr/>
        </p:nvSpPr>
        <p:spPr>
          <a:xfrm>
            <a:off x="2764302" y="0"/>
            <a:ext cx="6388679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FPK_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30712"/>
              </p:ext>
            </p:extLst>
          </p:nvPr>
        </p:nvGraphicFramePr>
        <p:xfrm>
          <a:off x="3166615" y="806829"/>
          <a:ext cx="5986365" cy="3618907"/>
        </p:xfrm>
        <a:graphic>
          <a:graphicData uri="http://schemas.openxmlformats.org/drawingml/2006/table">
            <a:tbl>
              <a:tblPr firstCol="1" lastRow="1" bandRow="1">
                <a:effectLst/>
                <a:tableStyleId>{00A15C55-8517-42AA-B614-E9B94910E393}</a:tableStyleId>
              </a:tblPr>
              <a:tblGrid>
                <a:gridCol w="419810">
                  <a:extLst>
                    <a:ext uri="{9D8B030D-6E8A-4147-A177-3AD203B41FA5}">
                      <a16:colId xmlns:a16="http://schemas.microsoft.com/office/drawing/2014/main" val="3049090475"/>
                    </a:ext>
                  </a:extLst>
                </a:gridCol>
                <a:gridCol w="105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550"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POSTS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PAGE PERFORMANCE INDEX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 GROWTH (ABSOLUTE)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Mulino Bianco</a:t>
                      </a: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lvl="2"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Galbusera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Wasa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Grissin Bon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-16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Fiorentini Alimentari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763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Pinsami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7263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MoratoPane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0912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TUC Italia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78339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Piadina Loriana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77507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 Marco - Taste Different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8496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Veggy Good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50312"/>
                  </a:ext>
                </a:extLst>
              </a:tr>
            </a:tbl>
          </a:graphicData>
        </a:graphic>
      </p:graphicFrame>
      <p:sp>
        <p:nvSpPr>
          <p:cNvPr id="4" name="Textfield_Datum">
            <a:extLst>
              <a:ext uri="{FF2B5EF4-FFF2-40B4-BE49-F238E27FC236}">
                <a16:creationId xmlns:a16="http://schemas.microsoft.com/office/drawing/2014/main" id="{DDF4CF1D-E7C2-4EA8-AB3E-904170E5CFE8}"/>
              </a:ext>
            </a:extLst>
          </p:cNvPr>
          <p:cNvSpPr txBox="1">
            <a:spLocks/>
          </p:cNvSpPr>
          <p:nvPr/>
        </p:nvSpPr>
        <p:spPr>
          <a:xfrm>
            <a:off x="5323841" y="56191"/>
            <a:ext cx="3761056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  <p:sp>
        <p:nvSpPr>
          <p:cNvPr id="7" name="Logo1">
            <a:extLst>
              <a:ext uri="{FF2B5EF4-FFF2-40B4-BE49-F238E27FC236}">
                <a16:creationId xmlns:a16="http://schemas.microsoft.com/office/drawing/2014/main" id="{3C615B0D-81CF-43B5-8C8B-7D85CC8E69B4}"/>
              </a:ext>
            </a:extLst>
          </p:cNvPr>
          <p:cNvSpPr/>
          <p:nvPr/>
        </p:nvSpPr>
        <p:spPr>
          <a:xfrm>
            <a:off x="3358999" y="1345085"/>
            <a:ext cx="183660" cy="1836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Logo2">
            <a:extLst>
              <a:ext uri="{FF2B5EF4-FFF2-40B4-BE49-F238E27FC236}">
                <a16:creationId xmlns:a16="http://schemas.microsoft.com/office/drawing/2014/main" id="{64F57540-C91C-4EAB-8451-D58007B34302}"/>
              </a:ext>
            </a:extLst>
          </p:cNvPr>
          <p:cNvSpPr/>
          <p:nvPr/>
        </p:nvSpPr>
        <p:spPr>
          <a:xfrm>
            <a:off x="3358999" y="1638460"/>
            <a:ext cx="183660" cy="183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Logo3">
            <a:extLst>
              <a:ext uri="{FF2B5EF4-FFF2-40B4-BE49-F238E27FC236}">
                <a16:creationId xmlns:a16="http://schemas.microsoft.com/office/drawing/2014/main" id="{C01D0215-7436-4724-B6ED-46EEDA33CD36}"/>
              </a:ext>
            </a:extLst>
          </p:cNvPr>
          <p:cNvSpPr/>
          <p:nvPr/>
        </p:nvSpPr>
        <p:spPr>
          <a:xfrm>
            <a:off x="3358999" y="1919553"/>
            <a:ext cx="183660" cy="1836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Logo4">
            <a:extLst>
              <a:ext uri="{FF2B5EF4-FFF2-40B4-BE49-F238E27FC236}">
                <a16:creationId xmlns:a16="http://schemas.microsoft.com/office/drawing/2014/main" id="{62BCDF17-36B5-4D08-9527-B94F581FD010}"/>
              </a:ext>
            </a:extLst>
          </p:cNvPr>
          <p:cNvSpPr/>
          <p:nvPr/>
        </p:nvSpPr>
        <p:spPr>
          <a:xfrm>
            <a:off x="3358999" y="2207786"/>
            <a:ext cx="183660" cy="1836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Logo5">
            <a:extLst>
              <a:ext uri="{FF2B5EF4-FFF2-40B4-BE49-F238E27FC236}">
                <a16:creationId xmlns:a16="http://schemas.microsoft.com/office/drawing/2014/main" id="{EB04658B-523C-4AFA-BE69-CDEE48D7E9F6}"/>
              </a:ext>
            </a:extLst>
          </p:cNvPr>
          <p:cNvSpPr/>
          <p:nvPr/>
        </p:nvSpPr>
        <p:spPr>
          <a:xfrm>
            <a:off x="3358999" y="2491252"/>
            <a:ext cx="183660" cy="183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Logo6">
            <a:extLst>
              <a:ext uri="{FF2B5EF4-FFF2-40B4-BE49-F238E27FC236}">
                <a16:creationId xmlns:a16="http://schemas.microsoft.com/office/drawing/2014/main" id="{CB6C9A3F-819D-4800-B2FA-97888CFB1C7F}"/>
              </a:ext>
            </a:extLst>
          </p:cNvPr>
          <p:cNvSpPr/>
          <p:nvPr/>
        </p:nvSpPr>
        <p:spPr>
          <a:xfrm>
            <a:off x="3358999" y="2777110"/>
            <a:ext cx="183660" cy="1836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Logo7">
            <a:extLst>
              <a:ext uri="{FF2B5EF4-FFF2-40B4-BE49-F238E27FC236}">
                <a16:creationId xmlns:a16="http://schemas.microsoft.com/office/drawing/2014/main" id="{CA13BAE8-5842-4389-8C31-4AE25711A28C}"/>
              </a:ext>
            </a:extLst>
          </p:cNvPr>
          <p:cNvSpPr/>
          <p:nvPr/>
        </p:nvSpPr>
        <p:spPr>
          <a:xfrm>
            <a:off x="3358999" y="3060348"/>
            <a:ext cx="183660" cy="1836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Logo8">
            <a:extLst>
              <a:ext uri="{FF2B5EF4-FFF2-40B4-BE49-F238E27FC236}">
                <a16:creationId xmlns:a16="http://schemas.microsoft.com/office/drawing/2014/main" id="{DC9A8C34-385F-4298-886C-F9344F29E0A5}"/>
              </a:ext>
            </a:extLst>
          </p:cNvPr>
          <p:cNvSpPr/>
          <p:nvPr/>
        </p:nvSpPr>
        <p:spPr>
          <a:xfrm>
            <a:off x="3358999" y="3343861"/>
            <a:ext cx="183660" cy="1836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Logo9">
            <a:extLst>
              <a:ext uri="{FF2B5EF4-FFF2-40B4-BE49-F238E27FC236}">
                <a16:creationId xmlns:a16="http://schemas.microsoft.com/office/drawing/2014/main" id="{57C3C41E-C067-4C2F-9171-332D8BC7125F}"/>
              </a:ext>
            </a:extLst>
          </p:cNvPr>
          <p:cNvSpPr/>
          <p:nvPr/>
        </p:nvSpPr>
        <p:spPr>
          <a:xfrm>
            <a:off x="3358999" y="3625823"/>
            <a:ext cx="183660" cy="18366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Logo10">
            <a:extLst>
              <a:ext uri="{FF2B5EF4-FFF2-40B4-BE49-F238E27FC236}">
                <a16:creationId xmlns:a16="http://schemas.microsoft.com/office/drawing/2014/main" id="{4A9DDEE5-72D0-4563-AAF9-7B341234A5E2}"/>
              </a:ext>
            </a:extLst>
          </p:cNvPr>
          <p:cNvSpPr/>
          <p:nvPr/>
        </p:nvSpPr>
        <p:spPr>
          <a:xfrm>
            <a:off x="3358999" y="3912547"/>
            <a:ext cx="183660" cy="18366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Logo11">
            <a:extLst>
              <a:ext uri="{FF2B5EF4-FFF2-40B4-BE49-F238E27FC236}">
                <a16:creationId xmlns:a16="http://schemas.microsoft.com/office/drawing/2014/main" id="{3D5FFF49-6216-44C7-9274-EADCE3797C3D}"/>
              </a:ext>
            </a:extLst>
          </p:cNvPr>
          <p:cNvSpPr/>
          <p:nvPr/>
        </p:nvSpPr>
        <p:spPr>
          <a:xfrm>
            <a:off x="3358999" y="4199961"/>
            <a:ext cx="183660" cy="18366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ield_Seitennummer">
            <a:extLst>
              <a:ext uri="{FF2B5EF4-FFF2-40B4-BE49-F238E27FC236}">
                <a16:creationId xmlns:a16="http://schemas.microsoft.com/office/drawing/2014/main" id="{EBAD5F68-6B73-48CE-8A6B-8217656DA2B0}"/>
              </a:ext>
            </a:extLst>
          </p:cNvPr>
          <p:cNvSpPr txBox="1"/>
          <p:nvPr/>
        </p:nvSpPr>
        <p:spPr>
          <a:xfrm>
            <a:off x="8852100" y="4836360"/>
            <a:ext cx="289560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8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pic>
        <p:nvPicPr>
          <p:cNvPr id="21" name="NetworkLogo1">
            <a:extLst>
              <a:ext uri="{FF2B5EF4-FFF2-40B4-BE49-F238E27FC236}">
                <a16:creationId xmlns:a16="http://schemas.microsoft.com/office/drawing/2014/main" id="{BF492288-6EC8-4DBF-8FC6-F928A7EBB4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397435"/>
            <a:ext cx="78960" cy="78960"/>
          </a:xfrm>
          <a:prstGeom prst="rect">
            <a:avLst/>
          </a:prstGeom>
        </p:spPr>
      </p:pic>
      <p:pic>
        <p:nvPicPr>
          <p:cNvPr id="22" name="NetworkLogo2">
            <a:extLst>
              <a:ext uri="{FF2B5EF4-FFF2-40B4-BE49-F238E27FC236}">
                <a16:creationId xmlns:a16="http://schemas.microsoft.com/office/drawing/2014/main" id="{A3854FB7-D2F3-46E8-99E6-4D2ACF0C76E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687589"/>
            <a:ext cx="78960" cy="78960"/>
          </a:xfrm>
          <a:prstGeom prst="rect">
            <a:avLst/>
          </a:prstGeom>
        </p:spPr>
      </p:pic>
      <p:pic>
        <p:nvPicPr>
          <p:cNvPr id="23" name="NetworkLogo3">
            <a:extLst>
              <a:ext uri="{FF2B5EF4-FFF2-40B4-BE49-F238E27FC236}">
                <a16:creationId xmlns:a16="http://schemas.microsoft.com/office/drawing/2014/main" id="{0AB9C0B5-EB96-41CC-8E6A-552C4A35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971903"/>
            <a:ext cx="78960" cy="78960"/>
          </a:xfrm>
          <a:prstGeom prst="rect">
            <a:avLst/>
          </a:prstGeom>
        </p:spPr>
      </p:pic>
      <p:pic>
        <p:nvPicPr>
          <p:cNvPr id="24" name="NetworkLogo4">
            <a:extLst>
              <a:ext uri="{FF2B5EF4-FFF2-40B4-BE49-F238E27FC236}">
                <a16:creationId xmlns:a16="http://schemas.microsoft.com/office/drawing/2014/main" id="{3C7D83FC-9ED6-4C08-A98B-E1141EA495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256217"/>
            <a:ext cx="78960" cy="78960"/>
          </a:xfrm>
          <a:prstGeom prst="rect">
            <a:avLst/>
          </a:prstGeom>
        </p:spPr>
      </p:pic>
      <p:pic>
        <p:nvPicPr>
          <p:cNvPr id="25" name="NetworkLogo5">
            <a:extLst>
              <a:ext uri="{FF2B5EF4-FFF2-40B4-BE49-F238E27FC236}">
                <a16:creationId xmlns:a16="http://schemas.microsoft.com/office/drawing/2014/main" id="{C75D1A3B-5A09-493D-A28C-2C8DB637B4E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552483"/>
            <a:ext cx="78960" cy="78960"/>
          </a:xfrm>
          <a:prstGeom prst="rect">
            <a:avLst/>
          </a:prstGeom>
        </p:spPr>
      </p:pic>
      <p:pic>
        <p:nvPicPr>
          <p:cNvPr id="26" name="NetworkLogo6">
            <a:extLst>
              <a:ext uri="{FF2B5EF4-FFF2-40B4-BE49-F238E27FC236}">
                <a16:creationId xmlns:a16="http://schemas.microsoft.com/office/drawing/2014/main" id="{1BF69F2F-9B90-4EC9-9849-CE6358855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823803"/>
            <a:ext cx="78960" cy="78960"/>
          </a:xfrm>
          <a:prstGeom prst="rect">
            <a:avLst/>
          </a:prstGeom>
        </p:spPr>
      </p:pic>
      <p:pic>
        <p:nvPicPr>
          <p:cNvPr id="27" name="NetworkLogo7">
            <a:extLst>
              <a:ext uri="{FF2B5EF4-FFF2-40B4-BE49-F238E27FC236}">
                <a16:creationId xmlns:a16="http://schemas.microsoft.com/office/drawing/2014/main" id="{AD9E27D2-0255-43A6-B9A5-7515E0E36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113771"/>
            <a:ext cx="78960" cy="78960"/>
          </a:xfrm>
          <a:prstGeom prst="rect">
            <a:avLst/>
          </a:prstGeom>
        </p:spPr>
      </p:pic>
      <p:pic>
        <p:nvPicPr>
          <p:cNvPr id="28" name="NetworkLogo8">
            <a:extLst>
              <a:ext uri="{FF2B5EF4-FFF2-40B4-BE49-F238E27FC236}">
                <a16:creationId xmlns:a16="http://schemas.microsoft.com/office/drawing/2014/main" id="{C0729AAB-E9AC-46BC-B11E-4381AE0C2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391389"/>
            <a:ext cx="78960" cy="78960"/>
          </a:xfrm>
          <a:prstGeom prst="rect">
            <a:avLst/>
          </a:prstGeom>
        </p:spPr>
      </p:pic>
      <p:pic>
        <p:nvPicPr>
          <p:cNvPr id="29" name="NetworkLogo9">
            <a:extLst>
              <a:ext uri="{FF2B5EF4-FFF2-40B4-BE49-F238E27FC236}">
                <a16:creationId xmlns:a16="http://schemas.microsoft.com/office/drawing/2014/main" id="{35E59185-6C29-453A-AD3B-462CAC701C2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679340"/>
            <a:ext cx="78960" cy="78960"/>
          </a:xfrm>
          <a:prstGeom prst="rect">
            <a:avLst/>
          </a:prstGeom>
        </p:spPr>
      </p:pic>
      <p:pic>
        <p:nvPicPr>
          <p:cNvPr id="30" name="NetworkLogo10">
            <a:extLst>
              <a:ext uri="{FF2B5EF4-FFF2-40B4-BE49-F238E27FC236}">
                <a16:creationId xmlns:a16="http://schemas.microsoft.com/office/drawing/2014/main" id="{45635A91-5021-4661-8A00-D256BA37F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3589" y="3958465"/>
            <a:ext cx="91824" cy="91824"/>
          </a:xfrm>
          <a:prstGeom prst="rect">
            <a:avLst/>
          </a:prstGeom>
        </p:spPr>
      </p:pic>
      <p:pic>
        <p:nvPicPr>
          <p:cNvPr id="40" name="NetworkLogo" hidden="1">
            <a:extLst>
              <a:ext uri="{FF2B5EF4-FFF2-40B4-BE49-F238E27FC236}">
                <a16:creationId xmlns:a16="http://schemas.microsoft.com/office/drawing/2014/main" id="{73E8A564-B4D1-44A2-9854-7E59760F7D4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0000"/>
          </a:blip>
          <a:srcRect/>
          <a:stretch/>
        </p:blipFill>
        <p:spPr>
          <a:xfrm>
            <a:off x="0" y="-252231"/>
            <a:ext cx="57000" cy="108000"/>
          </a:xfrm>
          <a:prstGeom prst="rect">
            <a:avLst/>
          </a:prstGeom>
        </p:spPr>
      </p:pic>
      <p:sp>
        <p:nvSpPr>
          <p:cNvPr id="43" name="FPK_HeadlineTextField">
            <a:extLst>
              <a:ext uri="{FF2B5EF4-FFF2-40B4-BE49-F238E27FC236}">
                <a16:creationId xmlns:a16="http://schemas.microsoft.com/office/drawing/2014/main" id="{E0AA6740-093E-419B-999D-02FD64F39548}"/>
              </a:ext>
            </a:extLst>
          </p:cNvPr>
          <p:cNvSpPr txBox="1"/>
          <p:nvPr/>
        </p:nvSpPr>
        <p:spPr>
          <a:xfrm>
            <a:off x="430179" y="2115303"/>
            <a:ext cx="1994493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Metrics overview</a:t>
            </a:r>
          </a:p>
        </p:txBody>
      </p:sp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INSTAGRAM – per </a:t>
            </a:r>
            <a:r>
              <a:rPr lang="de-DE" dirty="0" err="1"/>
              <a:t>follower</a:t>
            </a:r>
            <a:endParaRPr lang="de-DE" dirty="0"/>
          </a:p>
          <a:p>
            <a:endParaRPr lang="de-DE" dirty="0"/>
          </a:p>
        </p:txBody>
      </p:sp>
      <p:pic>
        <p:nvPicPr>
          <p:cNvPr id="5" name="NetworkLogo9">
            <a:extLst>
              <a:ext uri="{FF2B5EF4-FFF2-40B4-BE49-F238E27FC236}">
                <a16:creationId xmlns:a16="http://schemas.microsoft.com/office/drawing/2014/main" id="{710E3978-4694-87E8-7BE2-0841BD1473C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8831" y="4264002"/>
            <a:ext cx="78960" cy="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ntegrundBild-Transparenz">
            <a:extLst>
              <a:ext uri="{FF2B5EF4-FFF2-40B4-BE49-F238E27FC236}">
                <a16:creationId xmlns:a16="http://schemas.microsoft.com/office/drawing/2014/main" id="{D69256B8-B022-40C1-B643-A01FBA550730}"/>
              </a:ext>
            </a:extLst>
          </p:cNvPr>
          <p:cNvSpPr/>
          <p:nvPr/>
        </p:nvSpPr>
        <p:spPr>
          <a:xfrm>
            <a:off x="2764302" y="-4571"/>
            <a:ext cx="6379698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intergrundfarbe">
            <a:extLst>
              <a:ext uri="{FF2B5EF4-FFF2-40B4-BE49-F238E27FC236}">
                <a16:creationId xmlns:a16="http://schemas.microsoft.com/office/drawing/2014/main" id="{EEDF3CF0-B617-4106-B07C-5B610CC98E60}"/>
              </a:ext>
            </a:extLst>
          </p:cNvPr>
          <p:cNvSpPr/>
          <p:nvPr/>
        </p:nvSpPr>
        <p:spPr>
          <a:xfrm>
            <a:off x="2764302" y="0"/>
            <a:ext cx="6388679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FPK_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591"/>
              </p:ext>
            </p:extLst>
          </p:nvPr>
        </p:nvGraphicFramePr>
        <p:xfrm>
          <a:off x="3166614" y="806829"/>
          <a:ext cx="5975044" cy="3618907"/>
        </p:xfrm>
        <a:graphic>
          <a:graphicData uri="http://schemas.openxmlformats.org/drawingml/2006/table">
            <a:tbl>
              <a:tblPr firstCol="1" lastRow="1" bandRow="1">
                <a:effectLst/>
                <a:tableStyleId>{00A15C55-8517-42AA-B614-E9B94910E393}</a:tableStyleId>
              </a:tblPr>
              <a:tblGrid>
                <a:gridCol w="419016">
                  <a:extLst>
                    <a:ext uri="{9D8B030D-6E8A-4147-A177-3AD203B41FA5}">
                      <a16:colId xmlns:a16="http://schemas.microsoft.com/office/drawing/2014/main" val="3049090475"/>
                    </a:ext>
                  </a:extLst>
                </a:gridCol>
                <a:gridCol w="105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550"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POSTS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PAGE PERFORMANCE INDEX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FOLLOWER GROWTH (ABSOLUTE)</a:t>
                      </a:r>
                    </a:p>
                  </a:txBody>
                  <a:tcPr marL="4512" marR="4512" marT="72000" marB="7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 Marco - Taste Different</a:t>
                      </a: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lvl="2"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Veggy Good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4.0k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Bottoli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264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Wasa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Amoretti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1.2k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129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Pinsami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1.1k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7263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Fiorentini Alimentari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763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09124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Piadina Loriana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78339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marR="0" algn="l" rtl="0" eaLnBrk="1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800" b="0" i="0" u="none" strike="noStrike" cap="non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MoratoPane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8.3k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77507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Biscopan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84965"/>
                  </a:ext>
                </a:extLst>
              </a:tr>
              <a:tr h="284453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 Pizza + 1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1.6k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50312"/>
                  </a:ext>
                </a:extLst>
              </a:tr>
            </a:tbl>
          </a:graphicData>
        </a:graphic>
      </p:graphicFrame>
      <p:sp>
        <p:nvSpPr>
          <p:cNvPr id="4" name="Textfield_Datum">
            <a:extLst>
              <a:ext uri="{FF2B5EF4-FFF2-40B4-BE49-F238E27FC236}">
                <a16:creationId xmlns:a16="http://schemas.microsoft.com/office/drawing/2014/main" id="{DDF4CF1D-E7C2-4EA8-AB3E-904170E5CFE8}"/>
              </a:ext>
            </a:extLst>
          </p:cNvPr>
          <p:cNvSpPr txBox="1">
            <a:spLocks/>
          </p:cNvSpPr>
          <p:nvPr/>
        </p:nvSpPr>
        <p:spPr>
          <a:xfrm>
            <a:off x="5323841" y="56191"/>
            <a:ext cx="3761056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  <p:sp>
        <p:nvSpPr>
          <p:cNvPr id="7" name="Logo1">
            <a:extLst>
              <a:ext uri="{FF2B5EF4-FFF2-40B4-BE49-F238E27FC236}">
                <a16:creationId xmlns:a16="http://schemas.microsoft.com/office/drawing/2014/main" id="{3C615B0D-81CF-43B5-8C8B-7D85CC8E69B4}"/>
              </a:ext>
            </a:extLst>
          </p:cNvPr>
          <p:cNvSpPr/>
          <p:nvPr/>
        </p:nvSpPr>
        <p:spPr>
          <a:xfrm>
            <a:off x="3358999" y="1345085"/>
            <a:ext cx="183660" cy="1836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Logo2">
            <a:extLst>
              <a:ext uri="{FF2B5EF4-FFF2-40B4-BE49-F238E27FC236}">
                <a16:creationId xmlns:a16="http://schemas.microsoft.com/office/drawing/2014/main" id="{64F57540-C91C-4EAB-8451-D58007B34302}"/>
              </a:ext>
            </a:extLst>
          </p:cNvPr>
          <p:cNvSpPr/>
          <p:nvPr/>
        </p:nvSpPr>
        <p:spPr>
          <a:xfrm>
            <a:off x="3358999" y="1638460"/>
            <a:ext cx="183660" cy="183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Logo3">
            <a:extLst>
              <a:ext uri="{FF2B5EF4-FFF2-40B4-BE49-F238E27FC236}">
                <a16:creationId xmlns:a16="http://schemas.microsoft.com/office/drawing/2014/main" id="{C01D0215-7436-4724-B6ED-46EEDA33CD36}"/>
              </a:ext>
            </a:extLst>
          </p:cNvPr>
          <p:cNvSpPr/>
          <p:nvPr/>
        </p:nvSpPr>
        <p:spPr>
          <a:xfrm>
            <a:off x="3358999" y="1919553"/>
            <a:ext cx="183660" cy="1836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Logo4">
            <a:extLst>
              <a:ext uri="{FF2B5EF4-FFF2-40B4-BE49-F238E27FC236}">
                <a16:creationId xmlns:a16="http://schemas.microsoft.com/office/drawing/2014/main" id="{62BCDF17-36B5-4D08-9527-B94F581FD010}"/>
              </a:ext>
            </a:extLst>
          </p:cNvPr>
          <p:cNvSpPr/>
          <p:nvPr/>
        </p:nvSpPr>
        <p:spPr>
          <a:xfrm>
            <a:off x="3358999" y="2207786"/>
            <a:ext cx="183660" cy="1836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Logo5">
            <a:extLst>
              <a:ext uri="{FF2B5EF4-FFF2-40B4-BE49-F238E27FC236}">
                <a16:creationId xmlns:a16="http://schemas.microsoft.com/office/drawing/2014/main" id="{EB04658B-523C-4AFA-BE69-CDEE48D7E9F6}"/>
              </a:ext>
            </a:extLst>
          </p:cNvPr>
          <p:cNvSpPr/>
          <p:nvPr/>
        </p:nvSpPr>
        <p:spPr>
          <a:xfrm>
            <a:off x="3358999" y="2491252"/>
            <a:ext cx="183660" cy="183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Logo6">
            <a:extLst>
              <a:ext uri="{FF2B5EF4-FFF2-40B4-BE49-F238E27FC236}">
                <a16:creationId xmlns:a16="http://schemas.microsoft.com/office/drawing/2014/main" id="{CB6C9A3F-819D-4800-B2FA-97888CFB1C7F}"/>
              </a:ext>
            </a:extLst>
          </p:cNvPr>
          <p:cNvSpPr/>
          <p:nvPr/>
        </p:nvSpPr>
        <p:spPr>
          <a:xfrm>
            <a:off x="3358999" y="2777110"/>
            <a:ext cx="183660" cy="1836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Logo7">
            <a:extLst>
              <a:ext uri="{FF2B5EF4-FFF2-40B4-BE49-F238E27FC236}">
                <a16:creationId xmlns:a16="http://schemas.microsoft.com/office/drawing/2014/main" id="{CA13BAE8-5842-4389-8C31-4AE25711A28C}"/>
              </a:ext>
            </a:extLst>
          </p:cNvPr>
          <p:cNvSpPr/>
          <p:nvPr/>
        </p:nvSpPr>
        <p:spPr>
          <a:xfrm>
            <a:off x="3358999" y="3060348"/>
            <a:ext cx="183660" cy="1836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Logo8">
            <a:extLst>
              <a:ext uri="{FF2B5EF4-FFF2-40B4-BE49-F238E27FC236}">
                <a16:creationId xmlns:a16="http://schemas.microsoft.com/office/drawing/2014/main" id="{DC9A8C34-385F-4298-886C-F9344F29E0A5}"/>
              </a:ext>
            </a:extLst>
          </p:cNvPr>
          <p:cNvSpPr/>
          <p:nvPr/>
        </p:nvSpPr>
        <p:spPr>
          <a:xfrm>
            <a:off x="3358999" y="3343861"/>
            <a:ext cx="183660" cy="1836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Logo9">
            <a:extLst>
              <a:ext uri="{FF2B5EF4-FFF2-40B4-BE49-F238E27FC236}">
                <a16:creationId xmlns:a16="http://schemas.microsoft.com/office/drawing/2014/main" id="{57C3C41E-C067-4C2F-9171-332D8BC7125F}"/>
              </a:ext>
            </a:extLst>
          </p:cNvPr>
          <p:cNvSpPr/>
          <p:nvPr/>
        </p:nvSpPr>
        <p:spPr>
          <a:xfrm>
            <a:off x="3358999" y="3625823"/>
            <a:ext cx="183660" cy="18366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Logo10">
            <a:extLst>
              <a:ext uri="{FF2B5EF4-FFF2-40B4-BE49-F238E27FC236}">
                <a16:creationId xmlns:a16="http://schemas.microsoft.com/office/drawing/2014/main" id="{4A9DDEE5-72D0-4563-AAF9-7B341234A5E2}"/>
              </a:ext>
            </a:extLst>
          </p:cNvPr>
          <p:cNvSpPr/>
          <p:nvPr/>
        </p:nvSpPr>
        <p:spPr>
          <a:xfrm>
            <a:off x="3358999" y="3912547"/>
            <a:ext cx="183660" cy="18366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Logo11">
            <a:extLst>
              <a:ext uri="{FF2B5EF4-FFF2-40B4-BE49-F238E27FC236}">
                <a16:creationId xmlns:a16="http://schemas.microsoft.com/office/drawing/2014/main" id="{3D5FFF49-6216-44C7-9274-EADCE3797C3D}"/>
              </a:ext>
            </a:extLst>
          </p:cNvPr>
          <p:cNvSpPr/>
          <p:nvPr/>
        </p:nvSpPr>
        <p:spPr>
          <a:xfrm>
            <a:off x="3358999" y="4199961"/>
            <a:ext cx="183660" cy="18366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ield_Seitennummer">
            <a:extLst>
              <a:ext uri="{FF2B5EF4-FFF2-40B4-BE49-F238E27FC236}">
                <a16:creationId xmlns:a16="http://schemas.microsoft.com/office/drawing/2014/main" id="{EBAD5F68-6B73-48CE-8A6B-8217656DA2B0}"/>
              </a:ext>
            </a:extLst>
          </p:cNvPr>
          <p:cNvSpPr txBox="1"/>
          <p:nvPr/>
        </p:nvSpPr>
        <p:spPr>
          <a:xfrm>
            <a:off x="8852100" y="4836360"/>
            <a:ext cx="289560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8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pic>
        <p:nvPicPr>
          <p:cNvPr id="21" name="NetworkLogo1">
            <a:extLst>
              <a:ext uri="{FF2B5EF4-FFF2-40B4-BE49-F238E27FC236}">
                <a16:creationId xmlns:a16="http://schemas.microsoft.com/office/drawing/2014/main" id="{BF492288-6EC8-4DBF-8FC6-F928A7EBB4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397435"/>
            <a:ext cx="78960" cy="78960"/>
          </a:xfrm>
          <a:prstGeom prst="rect">
            <a:avLst/>
          </a:prstGeom>
        </p:spPr>
      </p:pic>
      <p:pic>
        <p:nvPicPr>
          <p:cNvPr id="22" name="NetworkLogo2">
            <a:extLst>
              <a:ext uri="{FF2B5EF4-FFF2-40B4-BE49-F238E27FC236}">
                <a16:creationId xmlns:a16="http://schemas.microsoft.com/office/drawing/2014/main" id="{A3854FB7-D2F3-46E8-99E6-4D2ACF0C76E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687589"/>
            <a:ext cx="78960" cy="78960"/>
          </a:xfrm>
          <a:prstGeom prst="rect">
            <a:avLst/>
          </a:prstGeom>
        </p:spPr>
      </p:pic>
      <p:pic>
        <p:nvPicPr>
          <p:cNvPr id="23" name="NetworkLogo3">
            <a:extLst>
              <a:ext uri="{FF2B5EF4-FFF2-40B4-BE49-F238E27FC236}">
                <a16:creationId xmlns:a16="http://schemas.microsoft.com/office/drawing/2014/main" id="{0AB9C0B5-EB96-41CC-8E6A-552C4A35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1971903"/>
            <a:ext cx="78960" cy="78960"/>
          </a:xfrm>
          <a:prstGeom prst="rect">
            <a:avLst/>
          </a:prstGeom>
        </p:spPr>
      </p:pic>
      <p:pic>
        <p:nvPicPr>
          <p:cNvPr id="24" name="NetworkLogo4">
            <a:extLst>
              <a:ext uri="{FF2B5EF4-FFF2-40B4-BE49-F238E27FC236}">
                <a16:creationId xmlns:a16="http://schemas.microsoft.com/office/drawing/2014/main" id="{3C7D83FC-9ED6-4C08-A98B-E1141EA495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256217"/>
            <a:ext cx="78960" cy="78960"/>
          </a:xfrm>
          <a:prstGeom prst="rect">
            <a:avLst/>
          </a:prstGeom>
        </p:spPr>
      </p:pic>
      <p:pic>
        <p:nvPicPr>
          <p:cNvPr id="25" name="NetworkLogo5">
            <a:extLst>
              <a:ext uri="{FF2B5EF4-FFF2-40B4-BE49-F238E27FC236}">
                <a16:creationId xmlns:a16="http://schemas.microsoft.com/office/drawing/2014/main" id="{C75D1A3B-5A09-493D-A28C-2C8DB637B4E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552483"/>
            <a:ext cx="78960" cy="78960"/>
          </a:xfrm>
          <a:prstGeom prst="rect">
            <a:avLst/>
          </a:prstGeom>
        </p:spPr>
      </p:pic>
      <p:pic>
        <p:nvPicPr>
          <p:cNvPr id="26" name="NetworkLogo6">
            <a:extLst>
              <a:ext uri="{FF2B5EF4-FFF2-40B4-BE49-F238E27FC236}">
                <a16:creationId xmlns:a16="http://schemas.microsoft.com/office/drawing/2014/main" id="{1BF69F2F-9B90-4EC9-9849-CE6358855DC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2823803"/>
            <a:ext cx="78960" cy="78960"/>
          </a:xfrm>
          <a:prstGeom prst="rect">
            <a:avLst/>
          </a:prstGeom>
        </p:spPr>
      </p:pic>
      <p:pic>
        <p:nvPicPr>
          <p:cNvPr id="27" name="NetworkLogo7">
            <a:extLst>
              <a:ext uri="{FF2B5EF4-FFF2-40B4-BE49-F238E27FC236}">
                <a16:creationId xmlns:a16="http://schemas.microsoft.com/office/drawing/2014/main" id="{AD9E27D2-0255-43A6-B9A5-7515E0E36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113771"/>
            <a:ext cx="78960" cy="78960"/>
          </a:xfrm>
          <a:prstGeom prst="rect">
            <a:avLst/>
          </a:prstGeom>
        </p:spPr>
      </p:pic>
      <p:pic>
        <p:nvPicPr>
          <p:cNvPr id="28" name="NetworkLogo8">
            <a:extLst>
              <a:ext uri="{FF2B5EF4-FFF2-40B4-BE49-F238E27FC236}">
                <a16:creationId xmlns:a16="http://schemas.microsoft.com/office/drawing/2014/main" id="{C0729AAB-E9AC-46BC-B11E-4381AE0C2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391389"/>
            <a:ext cx="78960" cy="78960"/>
          </a:xfrm>
          <a:prstGeom prst="rect">
            <a:avLst/>
          </a:prstGeom>
        </p:spPr>
      </p:pic>
      <p:pic>
        <p:nvPicPr>
          <p:cNvPr id="29" name="NetworkLogo9">
            <a:extLst>
              <a:ext uri="{FF2B5EF4-FFF2-40B4-BE49-F238E27FC236}">
                <a16:creationId xmlns:a16="http://schemas.microsoft.com/office/drawing/2014/main" id="{35E59185-6C29-453A-AD3B-462CAC701C2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6061" y="3679340"/>
            <a:ext cx="78960" cy="78960"/>
          </a:xfrm>
          <a:prstGeom prst="rect">
            <a:avLst/>
          </a:prstGeom>
        </p:spPr>
      </p:pic>
      <p:pic>
        <p:nvPicPr>
          <p:cNvPr id="30" name="NetworkLogo10">
            <a:extLst>
              <a:ext uri="{FF2B5EF4-FFF2-40B4-BE49-F238E27FC236}">
                <a16:creationId xmlns:a16="http://schemas.microsoft.com/office/drawing/2014/main" id="{45635A91-5021-4661-8A00-D256BA37F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3589" y="3958465"/>
            <a:ext cx="91824" cy="91824"/>
          </a:xfrm>
          <a:prstGeom prst="rect">
            <a:avLst/>
          </a:prstGeom>
        </p:spPr>
      </p:pic>
      <p:pic>
        <p:nvPicPr>
          <p:cNvPr id="40" name="NetworkLogo" hidden="1">
            <a:extLst>
              <a:ext uri="{FF2B5EF4-FFF2-40B4-BE49-F238E27FC236}">
                <a16:creationId xmlns:a16="http://schemas.microsoft.com/office/drawing/2014/main" id="{73E8A564-B4D1-44A2-9854-7E59760F7D4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0000"/>
          </a:blip>
          <a:srcRect/>
          <a:stretch/>
        </p:blipFill>
        <p:spPr>
          <a:xfrm>
            <a:off x="0" y="-252231"/>
            <a:ext cx="57000" cy="108000"/>
          </a:xfrm>
          <a:prstGeom prst="rect">
            <a:avLst/>
          </a:prstGeom>
        </p:spPr>
      </p:pic>
      <p:sp>
        <p:nvSpPr>
          <p:cNvPr id="43" name="FPK_HeadlineTextField">
            <a:extLst>
              <a:ext uri="{FF2B5EF4-FFF2-40B4-BE49-F238E27FC236}">
                <a16:creationId xmlns:a16="http://schemas.microsoft.com/office/drawing/2014/main" id="{E0AA6740-093E-419B-999D-02FD64F39548}"/>
              </a:ext>
            </a:extLst>
          </p:cNvPr>
          <p:cNvSpPr txBox="1"/>
          <p:nvPr/>
        </p:nvSpPr>
        <p:spPr>
          <a:xfrm>
            <a:off x="430179" y="2115303"/>
            <a:ext cx="1994493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Metrics overview</a:t>
            </a:r>
          </a:p>
        </p:txBody>
      </p:sp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INSTAGRAM – per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pagina</a:t>
            </a:r>
            <a:r>
              <a:rPr lang="de-DE" dirty="0"/>
              <a:t>* </a:t>
            </a:r>
          </a:p>
          <a:p>
            <a:endParaRPr lang="de-DE" dirty="0"/>
          </a:p>
          <a:p>
            <a:r>
              <a:rPr lang="it-IT" dirty="0"/>
              <a:t>* Root product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of the engagement </a:t>
            </a:r>
            <a:r>
              <a:rPr lang="it-IT" dirty="0" err="1"/>
              <a:t>value</a:t>
            </a:r>
            <a:r>
              <a:rPr lang="it-IT" dirty="0"/>
              <a:t> and the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weekly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of a </a:t>
            </a:r>
            <a:r>
              <a:rPr lang="it-IT" dirty="0" err="1"/>
              <a:t>profile</a:t>
            </a:r>
            <a:r>
              <a:rPr lang="it-IT" dirty="0"/>
              <a:t>.</a:t>
            </a:r>
            <a:endParaRPr lang="de-DE" dirty="0"/>
          </a:p>
          <a:p>
            <a:endParaRPr lang="de-DE" dirty="0"/>
          </a:p>
        </p:txBody>
      </p:sp>
      <p:pic>
        <p:nvPicPr>
          <p:cNvPr id="5" name="NetworkLogo9">
            <a:extLst>
              <a:ext uri="{FF2B5EF4-FFF2-40B4-BE49-F238E27FC236}">
                <a16:creationId xmlns:a16="http://schemas.microsoft.com/office/drawing/2014/main" id="{B1575005-9A0C-42B8-D2BA-4CFA57F93AF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218831" y="4264002"/>
            <a:ext cx="78960" cy="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ntegrundBild-Transparenz">
            <a:extLst>
              <a:ext uri="{FF2B5EF4-FFF2-40B4-BE49-F238E27FC236}">
                <a16:creationId xmlns:a16="http://schemas.microsoft.com/office/drawing/2014/main" id="{07C6D280-BAB3-4457-AE48-FC6E100DEC5B}"/>
              </a:ext>
            </a:extLst>
          </p:cNvPr>
          <p:cNvSpPr/>
          <p:nvPr/>
        </p:nvSpPr>
        <p:spPr>
          <a:xfrm>
            <a:off x="3413295" y="-4571"/>
            <a:ext cx="5730705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intergrundfarbe">
            <a:extLst>
              <a:ext uri="{FF2B5EF4-FFF2-40B4-BE49-F238E27FC236}">
                <a16:creationId xmlns:a16="http://schemas.microsoft.com/office/drawing/2014/main" id="{CABB28F9-79F3-4BB0-AD1A-04CE458DE8C0}"/>
              </a:ext>
            </a:extLst>
          </p:cNvPr>
          <p:cNvSpPr/>
          <p:nvPr/>
        </p:nvSpPr>
        <p:spPr>
          <a:xfrm>
            <a:off x="3406286" y="0"/>
            <a:ext cx="5746695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">
            <a:extLst>
              <a:ext uri="{FF2B5EF4-FFF2-40B4-BE49-F238E27FC236}">
                <a16:creationId xmlns:a16="http://schemas.microsoft.com/office/drawing/2014/main" id="{9F3F520D-0A31-41D2-9519-F62B99B47C60}"/>
              </a:ext>
            </a:extLst>
          </p:cNvPr>
          <p:cNvSpPr txBox="1"/>
          <p:nvPr/>
        </p:nvSpPr>
        <p:spPr>
          <a:xfrm>
            <a:off x="3819833" y="619438"/>
            <a:ext cx="5012280" cy="3790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ctr" anchorCtr="0">
            <a:normAutofit fontScale="62500" lnSpcReduction="20000"/>
          </a:bodyPr>
          <a:lstStyle/>
          <a:p>
            <a:pPr algn="ctr"/>
            <a:r>
              <a:rPr sz="2603">
                <a:solidFill>
                  <a:srgbClr val="00BFA5"/>
                </a:solidFill>
              </a:rPr>
              <a:t>#originalepinsaromana</a:t>
            </a:r>
            <a:r>
              <a:t> </a:t>
            </a:r>
            <a:r>
              <a:rPr sz="2150">
                <a:solidFill>
                  <a:srgbClr val="F15822"/>
                </a:solidFill>
              </a:rPr>
              <a:t>#ciboitaliano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#cereali</a:t>
            </a:r>
            <a:r>
              <a:t> </a:t>
            </a:r>
            <a:r>
              <a:rPr sz="2886">
                <a:solidFill>
                  <a:srgbClr val="00BFA5"/>
                </a:solidFill>
              </a:rPr>
              <a:t>#aperitivo</a:t>
            </a:r>
            <a:r>
              <a:t> </a:t>
            </a:r>
            <a:r>
              <a:rPr sz="3000">
                <a:solidFill>
                  <a:srgbClr val="F15822"/>
                </a:solidFill>
              </a:rPr>
              <a:t>#Fiorentini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#prodottotipico</a:t>
            </a:r>
            <a:r>
              <a:t> </a:t>
            </a:r>
            <a:r>
              <a:rPr sz="2037">
                <a:solidFill>
                  <a:srgbClr val="00BFA5"/>
                </a:solidFill>
              </a:rPr>
              <a:t>#SanCarloBenessere</a:t>
            </a:r>
            <a:r>
              <a:t> </a:t>
            </a:r>
            <a:r>
              <a:rPr sz="2584">
                <a:solidFill>
                  <a:srgbClr val="00BFA5"/>
                </a:solidFill>
              </a:rPr>
              <a:t>#paneeidee</a:t>
            </a:r>
            <a:r>
              <a:t> </a:t>
            </a:r>
            <a:r>
              <a:rPr sz="2094">
                <a:solidFill>
                  <a:srgbClr val="00BFA5"/>
                </a:solidFill>
              </a:rPr>
              <a:t>#snack</a:t>
            </a:r>
            <a:r>
              <a:t> </a:t>
            </a:r>
            <a:r>
              <a:rPr sz="2075">
                <a:solidFill>
                  <a:srgbClr val="00BFA5"/>
                </a:solidFill>
              </a:rPr>
              <a:t>#bottoli</a:t>
            </a:r>
            <a:r>
              <a:t> </a:t>
            </a:r>
            <a:r>
              <a:rPr sz="2094">
                <a:solidFill>
                  <a:srgbClr val="00BFA5"/>
                </a:solidFill>
              </a:rPr>
              <a:t>#NaturalmenteIrresistibile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#veneto</a:t>
            </a:r>
            <a:r>
              <a:t> </a:t>
            </a:r>
            <a:r>
              <a:rPr sz="2603">
                <a:solidFill>
                  <a:srgbClr val="00BFA5"/>
                </a:solidFill>
              </a:rPr>
              <a:t>#farinedimarco</a:t>
            </a:r>
            <a:r>
              <a:t> </a:t>
            </a:r>
            <a:r>
              <a:rPr sz="2584">
                <a:solidFill>
                  <a:srgbClr val="00BFA5"/>
                </a:solidFill>
              </a:rPr>
              <a:t>#FattiDiPane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#croccante</a:t>
            </a:r>
            <a:r>
              <a:t> </a:t>
            </a:r>
            <a:r>
              <a:rPr sz="2132">
                <a:solidFill>
                  <a:srgbClr val="F15822"/>
                </a:solidFill>
              </a:rPr>
              <a:t>#piadinatime</a:t>
            </a:r>
            <a:r>
              <a:t> </a:t>
            </a:r>
            <a:r>
              <a:rPr sz="2188">
                <a:solidFill>
                  <a:srgbClr val="F15822"/>
                </a:solidFill>
              </a:rPr>
              <a:t>#piadina</a:t>
            </a:r>
            <a:r>
              <a:t> </a:t>
            </a:r>
            <a:r>
              <a:rPr sz="2754">
                <a:solidFill>
                  <a:srgbClr val="F15822"/>
                </a:solidFill>
              </a:rPr>
              <a:t>#VogliaDiLeggerezza</a:t>
            </a:r>
            <a:r>
              <a:t> </a:t>
            </a:r>
            <a:r>
              <a:rPr sz="2018">
                <a:solidFill>
                  <a:srgbClr val="71C88C"/>
                </a:solidFill>
              </a:rPr>
              <a:t>#American</a:t>
            </a:r>
            <a:r>
              <a:t> </a:t>
            </a:r>
            <a:r>
              <a:rPr sz="2132">
                <a:solidFill>
                  <a:srgbClr val="F15822"/>
                </a:solidFill>
              </a:rPr>
              <a:t>#PassionePiadinaLoriana</a:t>
            </a:r>
            <a:r>
              <a:t> </a:t>
            </a:r>
            <a:r>
              <a:rPr sz="2150">
                <a:solidFill>
                  <a:srgbClr val="F15822"/>
                </a:solidFill>
              </a:rPr>
              <a:t>#romagna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#energia</a:t>
            </a:r>
            <a:r>
              <a:t> </a:t>
            </a:r>
            <a:r>
              <a:rPr sz="2830">
                <a:solidFill>
                  <a:srgbClr val="00BFA5"/>
                </a:solidFill>
              </a:rPr>
              <a:t>#marca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#energyfood</a:t>
            </a:r>
            <a:r>
              <a:t> </a:t>
            </a:r>
            <a:r>
              <a:rPr sz="2584">
                <a:solidFill>
                  <a:srgbClr val="00BFA5"/>
                </a:solidFill>
              </a:rPr>
              <a:t>#MoratoPane</a:t>
            </a:r>
            <a:r>
              <a:t> </a:t>
            </a:r>
            <a:r>
              <a:rPr sz="2094">
                <a:solidFill>
                  <a:srgbClr val="00BFA5"/>
                </a:solidFill>
              </a:rPr>
              <a:t>#VeggyGood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#panesano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#panbiscotto</a:t>
            </a:r>
            <a:r>
              <a:t> </a:t>
            </a:r>
            <a:r>
              <a:rPr sz="2094">
                <a:solidFill>
                  <a:srgbClr val="00BFA5"/>
                </a:solidFill>
              </a:rPr>
              <a:t>#Pinsami</a:t>
            </a:r>
            <a:r>
              <a:t> </a:t>
            </a:r>
            <a:r>
              <a:rPr sz="2150">
                <a:solidFill>
                  <a:srgbClr val="F15822"/>
                </a:solidFill>
              </a:rPr>
              <a:t>#piadinaromagnola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#sano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#grissino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#dietamediterranea</a:t>
            </a:r>
            <a:r>
              <a:t> </a:t>
            </a:r>
            <a:r>
              <a:rPr sz="2641">
                <a:solidFill>
                  <a:srgbClr val="00BFA5"/>
                </a:solidFill>
              </a:rPr>
              <a:t>#pinsaromana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#prodottoveneto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#kamut</a:t>
            </a:r>
            <a:r>
              <a:t> </a:t>
            </a:r>
            <a:r>
              <a:rPr sz="2150">
                <a:solidFill>
                  <a:srgbClr val="F15822"/>
                </a:solidFill>
              </a:rPr>
              <a:t>#GrissinBon</a:t>
            </a:r>
            <a:r>
              <a:t> </a:t>
            </a:r>
            <a:r>
              <a:rPr sz="2037">
                <a:solidFill>
                  <a:srgbClr val="F15822"/>
                </a:solidFill>
              </a:rPr>
              <a:t>#TantiModiDiVolersiBene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#ciboperbambini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#biologico</a:t>
            </a:r>
            <a:r>
              <a:t> </a:t>
            </a:r>
            <a:r>
              <a:rPr sz="2150">
                <a:solidFill>
                  <a:srgbClr val="00BFA5"/>
                </a:solidFill>
              </a:rPr>
              <a:t>#Amoretti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#galletta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#panecroccante</a:t>
            </a:r>
            <a:r>
              <a:t> </a:t>
            </a:r>
            <a:r>
              <a:rPr sz="2849">
                <a:solidFill>
                  <a:srgbClr val="00BFA5"/>
                </a:solidFill>
              </a:rPr>
              <a:t>#colazione</a:t>
            </a:r>
            <a:r>
              <a:t> </a:t>
            </a:r>
            <a:r>
              <a:rPr sz="2000">
                <a:solidFill>
                  <a:srgbClr val="F15822"/>
                </a:solidFill>
              </a:rPr>
              <a:t>#PeanutButter</a:t>
            </a:r>
            <a:r>
              <a:t> </a:t>
            </a:r>
            <a:r>
              <a:rPr sz="2207">
                <a:solidFill>
                  <a:srgbClr val="00BFA5"/>
                </a:solidFill>
              </a:rPr>
              <a:t>#PiacereRoberto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#appenasfornato</a:t>
            </a:r>
            <a:r>
              <a:t> </a:t>
            </a:r>
            <a:r>
              <a:rPr sz="2811">
                <a:solidFill>
                  <a:srgbClr val="00BFA5"/>
                </a:solidFill>
              </a:rPr>
              <a:t>#tipicitaveneta</a:t>
            </a:r>
            <a:r>
              <a:t> </a:t>
            </a:r>
            <a:r>
              <a:rPr sz="3000">
                <a:solidFill>
                  <a:srgbClr val="00BFA5"/>
                </a:solidFill>
              </a:rPr>
              <a:t>#merenda</a:t>
            </a:r>
            <a:r>
              <a:t> </a:t>
            </a:r>
            <a:r>
              <a:rPr sz="2603">
                <a:solidFill>
                  <a:srgbClr val="00BFA5"/>
                </a:solidFill>
              </a:rPr>
              <a:t>#dimarcofarine</a:t>
            </a:r>
            <a:r>
              <a:t> </a:t>
            </a:r>
          </a:p>
        </p:txBody>
      </p:sp>
      <p:sp>
        <p:nvSpPr>
          <p:cNvPr id="11" name="Textfield_Seitennummer">
            <a:extLst>
              <a:ext uri="{FF2B5EF4-FFF2-40B4-BE49-F238E27FC236}">
                <a16:creationId xmlns:a16="http://schemas.microsoft.com/office/drawing/2014/main" id="{030E746D-992A-4834-BBEE-21E4F15348E7}"/>
              </a:ext>
            </a:extLst>
          </p:cNvPr>
          <p:cNvSpPr txBox="1"/>
          <p:nvPr/>
        </p:nvSpPr>
        <p:spPr>
          <a:xfrm>
            <a:off x="8832112" y="4836360"/>
            <a:ext cx="309548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7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sp>
        <p:nvSpPr>
          <p:cNvPr id="8" name="Textfield_Datum">
            <a:extLst>
              <a:ext uri="{FF2B5EF4-FFF2-40B4-BE49-F238E27FC236}">
                <a16:creationId xmlns:a16="http://schemas.microsoft.com/office/drawing/2014/main" id="{AEE0891A-AC02-40F8-A150-7AEF4641DF61}"/>
              </a:ext>
            </a:extLst>
          </p:cNvPr>
          <p:cNvSpPr txBox="1">
            <a:spLocks/>
          </p:cNvSpPr>
          <p:nvPr/>
        </p:nvSpPr>
        <p:spPr>
          <a:xfrm>
            <a:off x="7370025" y="56191"/>
            <a:ext cx="1714871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  <p:sp>
        <p:nvSpPr>
          <p:cNvPr id="18" name="FPK_HeadlineTextField">
            <a:extLst>
              <a:ext uri="{FF2B5EF4-FFF2-40B4-BE49-F238E27FC236}">
                <a16:creationId xmlns:a16="http://schemas.microsoft.com/office/drawing/2014/main" id="{F5C24416-466D-4DBA-ADA1-2073BD950FBD}"/>
              </a:ext>
            </a:extLst>
          </p:cNvPr>
          <p:cNvSpPr txBox="1"/>
          <p:nvPr/>
        </p:nvSpPr>
        <p:spPr>
          <a:xfrm>
            <a:off x="430179" y="2115303"/>
            <a:ext cx="2536697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Top 50 Hashtags: Post interaction rate</a:t>
            </a:r>
          </a:p>
        </p:txBody>
      </p:sp>
      <p:sp>
        <p:nvSpPr>
          <p:cNvPr id="2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The bigger the word, the more it was used. The greener, the more these posts were interacted with.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78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integrundBild-Transparenz">
            <a:extLst>
              <a:ext uri="{FF2B5EF4-FFF2-40B4-BE49-F238E27FC236}">
                <a16:creationId xmlns:a16="http://schemas.microsoft.com/office/drawing/2014/main" id="{D69256B8-B022-40C1-B643-A01FBA550730}"/>
              </a:ext>
            </a:extLst>
          </p:cNvPr>
          <p:cNvSpPr/>
          <p:nvPr/>
        </p:nvSpPr>
        <p:spPr>
          <a:xfrm>
            <a:off x="2764302" y="-4571"/>
            <a:ext cx="6379698" cy="5148071"/>
          </a:xfrm>
          <a:prstGeom prst="rect">
            <a:avLst/>
          </a:prstGeom>
          <a:solidFill>
            <a:srgbClr val="3333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intergrundfarbe">
            <a:extLst>
              <a:ext uri="{FF2B5EF4-FFF2-40B4-BE49-F238E27FC236}">
                <a16:creationId xmlns:a16="http://schemas.microsoft.com/office/drawing/2014/main" id="{EEDF3CF0-B617-4106-B07C-5B610CC98E60}"/>
              </a:ext>
            </a:extLst>
          </p:cNvPr>
          <p:cNvSpPr/>
          <p:nvPr/>
        </p:nvSpPr>
        <p:spPr>
          <a:xfrm>
            <a:off x="2764302" y="0"/>
            <a:ext cx="6388679" cy="51511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ield_Seitennummer">
            <a:extLst>
              <a:ext uri="{FF2B5EF4-FFF2-40B4-BE49-F238E27FC236}">
                <a16:creationId xmlns:a16="http://schemas.microsoft.com/office/drawing/2014/main" id="{EBAD5F68-6B73-48CE-8A6B-8217656DA2B0}"/>
              </a:ext>
            </a:extLst>
          </p:cNvPr>
          <p:cNvSpPr txBox="1"/>
          <p:nvPr/>
        </p:nvSpPr>
        <p:spPr>
          <a:xfrm>
            <a:off x="8852100" y="4836360"/>
            <a:ext cx="289560" cy="309569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pPr algn="ctr"/>
            <a:r>
              <a:rPr lang="de-DE" sz="800" b="1" dirty="0">
                <a:solidFill>
                  <a:srgbClr val="293548"/>
                </a:solidFill>
                <a:latin typeface="Roboto" panose="02000000000000000000" pitchFamily="2" charset="0"/>
                <a:ea typeface="Roboto" panose="02000000000000000000" pitchFamily="2" charset="0"/>
                <a:cs typeface="Roboto Slab"/>
                <a:sym typeface="Roboto Slab"/>
              </a:rPr>
              <a:t>1</a:t>
            </a:r>
          </a:p>
        </p:txBody>
      </p:sp>
      <p:pic>
        <p:nvPicPr>
          <p:cNvPr id="40" name="NetworkLogo" hidden="1">
            <a:extLst>
              <a:ext uri="{FF2B5EF4-FFF2-40B4-BE49-F238E27FC236}">
                <a16:creationId xmlns:a16="http://schemas.microsoft.com/office/drawing/2014/main" id="{73E8A564-B4D1-44A2-9854-7E59760F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/>
        </p:blipFill>
        <p:spPr>
          <a:xfrm>
            <a:off x="0" y="-252231"/>
            <a:ext cx="57000" cy="108000"/>
          </a:xfrm>
          <a:prstGeom prst="rect">
            <a:avLst/>
          </a:prstGeom>
        </p:spPr>
      </p:pic>
      <p:sp>
        <p:nvSpPr>
          <p:cNvPr id="43" name="FPK_HeadlineTextField">
            <a:extLst>
              <a:ext uri="{FF2B5EF4-FFF2-40B4-BE49-F238E27FC236}">
                <a16:creationId xmlns:a16="http://schemas.microsoft.com/office/drawing/2014/main" id="{E0AA6740-093E-419B-999D-02FD64F39548}"/>
              </a:ext>
            </a:extLst>
          </p:cNvPr>
          <p:cNvSpPr txBox="1"/>
          <p:nvPr/>
        </p:nvSpPr>
        <p:spPr>
          <a:xfrm>
            <a:off x="430179" y="2115303"/>
            <a:ext cx="1994493" cy="80710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35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Metrics overview</a:t>
            </a:r>
          </a:p>
        </p:txBody>
      </p:sp>
      <p:graphicFrame>
        <p:nvGraphicFramePr>
          <p:cNvPr id="5" name="FPK_Table">
            <a:extLst>
              <a:ext uri="{FF2B5EF4-FFF2-40B4-BE49-F238E27FC236}">
                <a16:creationId xmlns:a16="http://schemas.microsoft.com/office/drawing/2014/main" id="{06C487AA-3411-2ABF-C964-F4C61E744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08089"/>
              </p:ext>
            </p:extLst>
          </p:nvPr>
        </p:nvGraphicFramePr>
        <p:xfrm>
          <a:off x="3155297" y="848397"/>
          <a:ext cx="5986363" cy="2235272"/>
        </p:xfrm>
        <a:graphic>
          <a:graphicData uri="http://schemas.openxmlformats.org/drawingml/2006/table">
            <a:tbl>
              <a:tblPr firstCol="1" lastRow="1" bandRow="1">
                <a:effectLst/>
                <a:tableStyleId>{00A15C55-8517-42AA-B614-E9B94910E393}</a:tableStyleId>
              </a:tblPr>
              <a:tblGrid>
                <a:gridCol w="419811">
                  <a:extLst>
                    <a:ext uri="{9D8B030D-6E8A-4147-A177-3AD203B41FA5}">
                      <a16:colId xmlns:a16="http://schemas.microsoft.com/office/drawing/2014/main" val="3049090475"/>
                    </a:ext>
                  </a:extLst>
                </a:gridCol>
                <a:gridCol w="105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3964">
                <a:tc>
                  <a:txBody>
                    <a:bodyPr/>
                    <a:lstStyle/>
                    <a:p>
                      <a:pPr algn="l" fontAlgn="ctr"/>
                      <a:endParaRPr lang="de-DE" sz="7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72000" marB="72000" vert="vert27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PROFILE LIKES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POSTS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PROFILE VIDEOS COUNT (OVERALL)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VIDEO LENGTH IN S (AVERAGE)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POST INTERACTION RATE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SHARES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NUMBER OF REACTIONS, COMMENTS &amp; SHARES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ENGAGEMENT</a:t>
                      </a:r>
                    </a:p>
                  </a:txBody>
                  <a:tcPr marL="4512" marR="4512" marT="72000" marB="72000" vert="vert27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Mulino Bianco</a:t>
                      </a: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477k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veggy_good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98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1.9k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0.44%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56812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bottoli_snack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0.100%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05030"/>
                  </a:ext>
                </a:extLst>
              </a:tr>
              <a:tr h="287827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u="none" strike="noStrike" dirty="0" err="1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amoretti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7000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u="none" strike="noStrike" dirty="0">
                          <a:solidFill>
                            <a:srgbClr val="293548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0.21%</a:t>
                      </a:r>
                      <a:endParaRPr lang="de-DE" sz="800" b="0" i="0" u="none" strike="noStrike" dirty="0">
                        <a:solidFill>
                          <a:srgbClr val="293548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512" marR="4512" marT="4512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83533"/>
                  </a:ext>
                </a:extLst>
              </a:tr>
            </a:tbl>
          </a:graphicData>
        </a:graphic>
      </p:graphicFrame>
      <p:sp>
        <p:nvSpPr>
          <p:cNvPr id="6" name="Kommenta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Logo1">
            <a:extLst>
              <a:ext uri="{FF2B5EF4-FFF2-40B4-BE49-F238E27FC236}">
                <a16:creationId xmlns:a16="http://schemas.microsoft.com/office/drawing/2014/main" id="{4DCC79BF-1367-A21F-AB6C-A2DA622863BB}"/>
              </a:ext>
            </a:extLst>
          </p:cNvPr>
          <p:cNvSpPr/>
          <p:nvPr/>
        </p:nvSpPr>
        <p:spPr>
          <a:xfrm>
            <a:off x="3358999" y="1985164"/>
            <a:ext cx="183660" cy="1836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Logo2">
            <a:extLst>
              <a:ext uri="{FF2B5EF4-FFF2-40B4-BE49-F238E27FC236}">
                <a16:creationId xmlns:a16="http://schemas.microsoft.com/office/drawing/2014/main" id="{46D4FDC0-AE68-AFCD-5656-4FEFBE5A4BB5}"/>
              </a:ext>
            </a:extLst>
          </p:cNvPr>
          <p:cNvSpPr/>
          <p:nvPr/>
        </p:nvSpPr>
        <p:spPr>
          <a:xfrm>
            <a:off x="3358999" y="2278539"/>
            <a:ext cx="183660" cy="1836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Logo3">
            <a:extLst>
              <a:ext uri="{FF2B5EF4-FFF2-40B4-BE49-F238E27FC236}">
                <a16:creationId xmlns:a16="http://schemas.microsoft.com/office/drawing/2014/main" id="{7A24917D-85CF-17DC-13A9-25FADC2121B9}"/>
              </a:ext>
            </a:extLst>
          </p:cNvPr>
          <p:cNvSpPr/>
          <p:nvPr/>
        </p:nvSpPr>
        <p:spPr>
          <a:xfrm>
            <a:off x="3358999" y="2559632"/>
            <a:ext cx="183660" cy="1836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Logo4">
            <a:extLst>
              <a:ext uri="{FF2B5EF4-FFF2-40B4-BE49-F238E27FC236}">
                <a16:creationId xmlns:a16="http://schemas.microsoft.com/office/drawing/2014/main" id="{0B4A4DA2-A509-495B-31D1-5D4483636439}"/>
              </a:ext>
            </a:extLst>
          </p:cNvPr>
          <p:cNvSpPr/>
          <p:nvPr/>
        </p:nvSpPr>
        <p:spPr>
          <a:xfrm>
            <a:off x="3358999" y="2847865"/>
            <a:ext cx="183660" cy="183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NetworkLogo1">
            <a:extLst>
              <a:ext uri="{FF2B5EF4-FFF2-40B4-BE49-F238E27FC236}">
                <a16:creationId xmlns:a16="http://schemas.microsoft.com/office/drawing/2014/main" id="{51D1C1CC-89E0-E3FA-A526-50FBBE1E77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16061" y="2037514"/>
            <a:ext cx="78960" cy="78960"/>
          </a:xfrm>
          <a:prstGeom prst="rect">
            <a:avLst/>
          </a:prstGeom>
        </p:spPr>
      </p:pic>
      <p:pic>
        <p:nvPicPr>
          <p:cNvPr id="16" name="NetworkLogo2">
            <a:extLst>
              <a:ext uri="{FF2B5EF4-FFF2-40B4-BE49-F238E27FC236}">
                <a16:creationId xmlns:a16="http://schemas.microsoft.com/office/drawing/2014/main" id="{73BCE89D-773E-5321-3596-5F4D440C72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16061" y="2327668"/>
            <a:ext cx="78960" cy="78960"/>
          </a:xfrm>
          <a:prstGeom prst="rect">
            <a:avLst/>
          </a:prstGeom>
        </p:spPr>
      </p:pic>
      <p:pic>
        <p:nvPicPr>
          <p:cNvPr id="17" name="NetworkLogo3">
            <a:extLst>
              <a:ext uri="{FF2B5EF4-FFF2-40B4-BE49-F238E27FC236}">
                <a16:creationId xmlns:a16="http://schemas.microsoft.com/office/drawing/2014/main" id="{30141511-5D34-49FC-C938-70BDB4304A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16061" y="2611982"/>
            <a:ext cx="78960" cy="78960"/>
          </a:xfrm>
          <a:prstGeom prst="rect">
            <a:avLst/>
          </a:prstGeom>
        </p:spPr>
      </p:pic>
      <p:pic>
        <p:nvPicPr>
          <p:cNvPr id="19" name="NetworkLogo3">
            <a:extLst>
              <a:ext uri="{FF2B5EF4-FFF2-40B4-BE49-F238E27FC236}">
                <a16:creationId xmlns:a16="http://schemas.microsoft.com/office/drawing/2014/main" id="{16502287-0990-DC02-750E-996B5710D8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27145" y="2897385"/>
            <a:ext cx="78960" cy="78960"/>
          </a:xfrm>
          <a:prstGeom prst="rect">
            <a:avLst/>
          </a:prstGeom>
        </p:spPr>
      </p:pic>
      <p:sp>
        <p:nvSpPr>
          <p:cNvPr id="20" name="Textfield_Datum">
            <a:extLst>
              <a:ext uri="{FF2B5EF4-FFF2-40B4-BE49-F238E27FC236}">
                <a16:creationId xmlns:a16="http://schemas.microsoft.com/office/drawing/2014/main" id="{A77C09B1-D2E9-C387-5B1B-1256AEAF34D5}"/>
              </a:ext>
            </a:extLst>
          </p:cNvPr>
          <p:cNvSpPr txBox="1">
            <a:spLocks/>
          </p:cNvSpPr>
          <p:nvPr/>
        </p:nvSpPr>
        <p:spPr>
          <a:xfrm>
            <a:off x="5323841" y="56191"/>
            <a:ext cx="3761056" cy="222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265106" marR="0" lvl="1" indent="-26510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defTabSz="53815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R="0" lvl="3" algn="l" defTabSz="45083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R="0" lvl="4" algn="l" defTabSz="763569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e-DE" sz="800" dirty="0">
                <a:solidFill>
                  <a:srgbClr val="293548"/>
                </a:solidFill>
                <a:latin typeface="Roboto" panose="02000000000000000000" pitchFamily="2" charset="0"/>
              </a:rPr>
              <a:t>11/1/23 - 4/30/24</a:t>
            </a:r>
          </a:p>
        </p:txBody>
      </p:sp>
    </p:spTree>
    <p:extLst>
      <p:ext uri="{BB962C8B-B14F-4D97-AF65-F5344CB8AC3E}">
        <p14:creationId xmlns:p14="http://schemas.microsoft.com/office/powerpoint/2010/main" val="384121959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Benutzerdefiniert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D1C4"/>
      </a:accent1>
      <a:accent2>
        <a:srgbClr val="FCD104"/>
      </a:accent2>
      <a:accent3>
        <a:srgbClr val="EE2499"/>
      </a:accent3>
      <a:accent4>
        <a:srgbClr val="12BDFA"/>
      </a:accent4>
      <a:accent5>
        <a:srgbClr val="FC8601"/>
      </a:accent5>
      <a:accent6>
        <a:srgbClr val="5365E6"/>
      </a:accent6>
      <a:hlink>
        <a:srgbClr val="0097A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lIns="91425" tIns="91425" rIns="91425" bIns="91425" anchor="t" anchorCtr="0">
        <a:noAutofit/>
      </a:bodyPr>
      <a:lstStyle>
        <a:defPPr algn="l">
          <a:defRPr sz="2000" dirty="0">
            <a:solidFill>
              <a:srgbClr val="FFFFFF"/>
            </a:solidFill>
            <a:latin typeface="Roboto Slab"/>
            <a:ea typeface="Roboto Slab"/>
            <a:cs typeface="Roboto Slab"/>
            <a:sym typeface="Roboto Slab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sign1" id="{A2A8EE03-1CE1-4C85-868B-013A9680CF66}" vid="{F6A2E913-DE2C-4327-B3D4-A15B68D617E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878</Words>
  <Application>Microsoft Macintosh PowerPoint</Application>
  <PresentationFormat>Presentazione su schermo (16:9)</PresentationFormat>
  <Paragraphs>349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Roboto Slab</vt:lpstr>
      <vt:lpstr>Calibri</vt:lpstr>
      <vt:lpstr>Roboto Light</vt:lpstr>
      <vt:lpstr>Wingdings</vt:lpstr>
      <vt:lpstr>Roboto</vt:lpstr>
      <vt:lpstr>Design1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</dc:creator>
  <cp:lastModifiedBy>Michela Bracchi</cp:lastModifiedBy>
  <cp:revision>329</cp:revision>
  <dcterms:modified xsi:type="dcterms:W3CDTF">2024-05-08T12:14:40Z</dcterms:modified>
</cp:coreProperties>
</file>